
<file path=[Content_Types].xml><?xml version="1.0" encoding="utf-8"?>
<Types xmlns="http://schemas.openxmlformats.org/package/2006/content-types">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69" r:id="rId3"/>
    <p:sldId id="278" r:id="rId4"/>
    <p:sldId id="272" r:id="rId5"/>
    <p:sldId id="273" r:id="rId6"/>
    <p:sldId id="274" r:id="rId7"/>
    <p:sldId id="260" r:id="rId8"/>
    <p:sldId id="276" r:id="rId9"/>
    <p:sldId id="277" r:id="rId10"/>
    <p:sldId id="270" r:id="rId11"/>
    <p:sldId id="262" r:id="rId12"/>
    <p:sldId id="261" r:id="rId13"/>
    <p:sldId id="265" r:id="rId14"/>
    <p:sldId id="279" r:id="rId15"/>
    <p:sldId id="28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3F3"/>
    <a:srgbClr val="FFF9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2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media/image1.tiff>
</file>

<file path=ppt/media/image2.tiff>
</file>

<file path=ppt/media/image3.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8A38A-4E71-40DC-BA95-AC9F2A8B29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20DFCC0-52FE-42DA-8C05-BB3C1509BA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A0C53A3-F3FA-4C66-B4B5-088FB964EA72}"/>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5" name="Footer Placeholder 4">
            <a:extLst>
              <a:ext uri="{FF2B5EF4-FFF2-40B4-BE49-F238E27FC236}">
                <a16:creationId xmlns:a16="http://schemas.microsoft.com/office/drawing/2014/main" id="{BAE5BE6B-9EA0-414E-AD48-2BA10A4D69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C6314C-B011-4621-A1D6-5FB01DC6AE6A}"/>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4189616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92D85-DA06-4479-BEB9-E7AB7BC1CD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94855E1-3943-4CCC-B3EF-8A63661C7B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FC69C0-787D-4BFD-AE97-FC5C5F8DA166}"/>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5" name="Footer Placeholder 4">
            <a:extLst>
              <a:ext uri="{FF2B5EF4-FFF2-40B4-BE49-F238E27FC236}">
                <a16:creationId xmlns:a16="http://schemas.microsoft.com/office/drawing/2014/main" id="{58B9C9CF-4597-4A89-B91E-ACFA11FF91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147C5-59B9-4989-9070-D98AEF17E73D}"/>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1165908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706F19-DABF-4FC0-8C60-05F2B041019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57EF37-5DF9-436F-93CD-D32438B97B0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8FCDE6-8A19-4C67-8341-202D1E8FAC01}"/>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5" name="Footer Placeholder 4">
            <a:extLst>
              <a:ext uri="{FF2B5EF4-FFF2-40B4-BE49-F238E27FC236}">
                <a16:creationId xmlns:a16="http://schemas.microsoft.com/office/drawing/2014/main" id="{74314FAB-91B5-42B2-979D-9DC7A08320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67A0C4-C749-40FB-8582-4BDBA39623D1}"/>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184183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C7A26-5E0E-4EB8-A414-0152980363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2232B9-09F0-4D85-9789-7F2DDFA7917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37A526-70CF-48A5-AA92-09E6EE55F06C}"/>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5" name="Footer Placeholder 4">
            <a:extLst>
              <a:ext uri="{FF2B5EF4-FFF2-40B4-BE49-F238E27FC236}">
                <a16:creationId xmlns:a16="http://schemas.microsoft.com/office/drawing/2014/main" id="{2806C7C2-7BBD-406D-B0AC-4809857249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B152C7-AF28-4843-977E-160EC178D89A}"/>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3358981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46652-4125-4844-899E-4DF41C21D3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3232C2E-6CFB-4E31-AFEE-5E15F7F86A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AAD5480-6F35-4277-BA8C-63FFD69F90E8}"/>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5" name="Footer Placeholder 4">
            <a:extLst>
              <a:ext uri="{FF2B5EF4-FFF2-40B4-BE49-F238E27FC236}">
                <a16:creationId xmlns:a16="http://schemas.microsoft.com/office/drawing/2014/main" id="{4B105045-3E4F-4B26-BCB5-9132BAE492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AF0A36-EA6A-44A7-A8DD-858C0921793C}"/>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2379853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E1DD8-F71D-4091-B38E-14EF35749C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7ED34D-B346-4150-A11F-039B3D0140D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BF6402D-5386-4EB0-AAFE-59DAE33A27F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914178-04DE-4E00-B900-CABA0C8DDC00}"/>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6" name="Footer Placeholder 5">
            <a:extLst>
              <a:ext uri="{FF2B5EF4-FFF2-40B4-BE49-F238E27FC236}">
                <a16:creationId xmlns:a16="http://schemas.microsoft.com/office/drawing/2014/main" id="{843921A0-B53A-4721-93DF-159705F24E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3DFD09-A2E6-47CE-9F1B-D7ADFE1C6A24}"/>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3783149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B730-2058-494B-A2D6-509EB0058C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CAAD52-D78A-4208-B558-A616897B91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39BD27A-5BD8-4A6D-A28D-5BB0B44FE35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6C58A9-4503-4E7A-A2F7-BA5B323CC6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9FD156F-A4F4-4783-A77D-9595B012394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513F3D-0BD9-4116-9916-78362452234C}"/>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8" name="Footer Placeholder 7">
            <a:extLst>
              <a:ext uri="{FF2B5EF4-FFF2-40B4-BE49-F238E27FC236}">
                <a16:creationId xmlns:a16="http://schemas.microsoft.com/office/drawing/2014/main" id="{462B944D-585E-48BD-945B-F241C50433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A24F3C-5F05-4C59-BFB3-97E8BC80F13B}"/>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799070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7B5B7-5B8D-49B3-A82E-3CDF0C8AD3A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EFAF0D-1DAB-4F8A-ACF7-9B5D7095DAD2}"/>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4" name="Footer Placeholder 3">
            <a:extLst>
              <a:ext uri="{FF2B5EF4-FFF2-40B4-BE49-F238E27FC236}">
                <a16:creationId xmlns:a16="http://schemas.microsoft.com/office/drawing/2014/main" id="{56DD4113-52DC-49F1-8627-E7177FEDBD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966E3DC-C0AC-413C-BEAF-D467F4FC3ED6}"/>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494780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6ADC67-7CA0-4556-B87D-6F02EDD720E2}"/>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3" name="Footer Placeholder 2">
            <a:extLst>
              <a:ext uri="{FF2B5EF4-FFF2-40B4-BE49-F238E27FC236}">
                <a16:creationId xmlns:a16="http://schemas.microsoft.com/office/drawing/2014/main" id="{58A46C25-E2A8-4DE4-8B6C-5183229C7D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51D42E-D43E-4D84-9F02-9C429A1F2C46}"/>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974625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8EFDC-BFE6-4A56-8671-2E343A1611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4C1ED8-AA03-4370-8727-797E4154EE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33BBC58-E01F-4344-A17E-39AD9110E5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FC411F3-03E4-46B7-BA43-8404E48370CD}"/>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6" name="Footer Placeholder 5">
            <a:extLst>
              <a:ext uri="{FF2B5EF4-FFF2-40B4-BE49-F238E27FC236}">
                <a16:creationId xmlns:a16="http://schemas.microsoft.com/office/drawing/2014/main" id="{60F631A2-B5A5-459F-A9A8-C27CB58523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F35894-CE87-46BB-8987-BD18F11A6A00}"/>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3048029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8617-EF0E-4BA5-A253-73C31ECFD7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E9AB4BA-7F8D-4693-BB3C-C3214AE937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DED2EC5-7DAA-42AC-B7B1-3BE59F5180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303B813-1328-4D32-A7F9-530553A5D499}"/>
              </a:ext>
            </a:extLst>
          </p:cNvPr>
          <p:cNvSpPr>
            <a:spLocks noGrp="1"/>
          </p:cNvSpPr>
          <p:nvPr>
            <p:ph type="dt" sz="half" idx="10"/>
          </p:nvPr>
        </p:nvSpPr>
        <p:spPr/>
        <p:txBody>
          <a:bodyPr/>
          <a:lstStyle/>
          <a:p>
            <a:fld id="{A07966C7-16BA-4435-BA42-668150AAAFE3}" type="datetimeFigureOut">
              <a:rPr lang="en-US" smtClean="0"/>
              <a:t>7/13/2018</a:t>
            </a:fld>
            <a:endParaRPr lang="en-US"/>
          </a:p>
        </p:txBody>
      </p:sp>
      <p:sp>
        <p:nvSpPr>
          <p:cNvPr id="6" name="Footer Placeholder 5">
            <a:extLst>
              <a:ext uri="{FF2B5EF4-FFF2-40B4-BE49-F238E27FC236}">
                <a16:creationId xmlns:a16="http://schemas.microsoft.com/office/drawing/2014/main" id="{4B85C5E8-4B7B-49CE-B9BA-A30E64D571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013123-7617-4BD7-980B-6F386D8C6A87}"/>
              </a:ext>
            </a:extLst>
          </p:cNvPr>
          <p:cNvSpPr>
            <a:spLocks noGrp="1"/>
          </p:cNvSpPr>
          <p:nvPr>
            <p:ph type="sldNum" sz="quarter" idx="12"/>
          </p:nvPr>
        </p:nvSpPr>
        <p:spPr/>
        <p:txBody>
          <a:bodyPr/>
          <a:lstStyle/>
          <a:p>
            <a:fld id="{A80C1C89-37FA-46B7-8FC5-E37026DC48F0}" type="slidenum">
              <a:rPr lang="en-US" smtClean="0"/>
              <a:t>‹#›</a:t>
            </a:fld>
            <a:endParaRPr lang="en-US"/>
          </a:p>
        </p:txBody>
      </p:sp>
    </p:spTree>
    <p:extLst>
      <p:ext uri="{BB962C8B-B14F-4D97-AF65-F5344CB8AC3E}">
        <p14:creationId xmlns:p14="http://schemas.microsoft.com/office/powerpoint/2010/main" val="1222531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D09728-B7C7-4994-9F05-7DB7AB7A98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8A23C4-0D8F-40EE-9620-2007110B27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E3E08-C487-455D-8BAD-3397F0CB35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7966C7-16BA-4435-BA42-668150AAAFE3}" type="datetimeFigureOut">
              <a:rPr lang="en-US" smtClean="0"/>
              <a:t>7/13/2018</a:t>
            </a:fld>
            <a:endParaRPr lang="en-US"/>
          </a:p>
        </p:txBody>
      </p:sp>
      <p:sp>
        <p:nvSpPr>
          <p:cNvPr id="5" name="Footer Placeholder 4">
            <a:extLst>
              <a:ext uri="{FF2B5EF4-FFF2-40B4-BE49-F238E27FC236}">
                <a16:creationId xmlns:a16="http://schemas.microsoft.com/office/drawing/2014/main" id="{1C8FAEDC-AF11-4058-B011-DF89A42F5F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E58FD6A-F365-4702-8B25-EB67D0C6DC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0C1C89-37FA-46B7-8FC5-E37026DC48F0}" type="slidenum">
              <a:rPr lang="en-US" smtClean="0"/>
              <a:t>‹#›</a:t>
            </a:fld>
            <a:endParaRPr lang="en-US"/>
          </a:p>
        </p:txBody>
      </p:sp>
    </p:spTree>
    <p:extLst>
      <p:ext uri="{BB962C8B-B14F-4D97-AF65-F5344CB8AC3E}">
        <p14:creationId xmlns:p14="http://schemas.microsoft.com/office/powerpoint/2010/main" val="16202541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3.w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9A89B-77ED-40A0-AEC4-EA27FB768F59}"/>
              </a:ext>
            </a:extLst>
          </p:cNvPr>
          <p:cNvSpPr>
            <a:spLocks noGrp="1"/>
          </p:cNvSpPr>
          <p:nvPr>
            <p:ph type="title"/>
          </p:nvPr>
        </p:nvSpPr>
        <p:spPr>
          <a:xfrm>
            <a:off x="838200" y="365125"/>
            <a:ext cx="10096500" cy="873125"/>
          </a:xfrm>
        </p:spPr>
        <p:txBody>
          <a:bodyPr/>
          <a:lstStyle/>
          <a:p>
            <a:r>
              <a:rPr lang="en-US" sz="2400" b="1" dirty="0">
                <a:solidFill>
                  <a:schemeClr val="accent1"/>
                </a:solidFill>
                <a:latin typeface="+mn-lt"/>
                <a:ea typeface="+mn-ea"/>
                <a:cs typeface="+mn-cs"/>
              </a:rPr>
              <a:t>Problem Statement</a:t>
            </a:r>
          </a:p>
        </p:txBody>
      </p:sp>
      <p:sp>
        <p:nvSpPr>
          <p:cNvPr id="3" name="Content Placeholder 2">
            <a:extLst>
              <a:ext uri="{FF2B5EF4-FFF2-40B4-BE49-F238E27FC236}">
                <a16:creationId xmlns:a16="http://schemas.microsoft.com/office/drawing/2014/main" id="{5F8C4403-9608-4693-ACF5-E30028C71664}"/>
              </a:ext>
            </a:extLst>
          </p:cNvPr>
          <p:cNvSpPr>
            <a:spLocks noGrp="1"/>
          </p:cNvSpPr>
          <p:nvPr>
            <p:ph idx="1"/>
          </p:nvPr>
        </p:nvSpPr>
        <p:spPr>
          <a:xfrm>
            <a:off x="838200" y="1304925"/>
            <a:ext cx="10477500" cy="4872038"/>
          </a:xfrm>
        </p:spPr>
        <p:txBody>
          <a:bodyPr/>
          <a:lstStyle/>
          <a:p>
            <a:r>
              <a:rPr lang="en-US" sz="2400" b="1" dirty="0">
                <a:solidFill>
                  <a:schemeClr val="accent1"/>
                </a:solidFill>
              </a:rPr>
              <a:t>Building a data pipeline:</a:t>
            </a:r>
            <a:r>
              <a:rPr lang="en-US" b="1" dirty="0"/>
              <a:t> </a:t>
            </a:r>
            <a:r>
              <a:rPr lang="en-US" sz="2400" dirty="0">
                <a:solidFill>
                  <a:schemeClr val="accent1"/>
                </a:solidFill>
              </a:rPr>
              <a:t>Build a data pipeline to stream power consumption/load data using </a:t>
            </a:r>
            <a:r>
              <a:rPr lang="en-US" sz="2400" b="1" dirty="0" err="1">
                <a:solidFill>
                  <a:schemeClr val="accent1"/>
                </a:solidFill>
              </a:rPr>
              <a:t>kafka</a:t>
            </a:r>
            <a:r>
              <a:rPr lang="en-US" sz="2400" dirty="0">
                <a:solidFill>
                  <a:schemeClr val="accent1"/>
                </a:solidFill>
              </a:rPr>
              <a:t>, you may use any processing system of your choice to ingest the data.</a:t>
            </a:r>
          </a:p>
          <a:p>
            <a:r>
              <a:rPr lang="en-US" sz="2400" b="1" dirty="0">
                <a:solidFill>
                  <a:schemeClr val="accent1"/>
                </a:solidFill>
              </a:rPr>
              <a:t>Generate real-time Alert:</a:t>
            </a:r>
            <a:r>
              <a:rPr lang="en-US" sz="2400" b="1" dirty="0"/>
              <a:t> </a:t>
            </a:r>
            <a:r>
              <a:rPr lang="en-US" sz="2400" dirty="0">
                <a:solidFill>
                  <a:schemeClr val="accent1"/>
                </a:solidFill>
              </a:rPr>
              <a:t>Generate real-time alerts on power consumption (coming from </a:t>
            </a:r>
            <a:r>
              <a:rPr lang="en-US" sz="2400" dirty="0" err="1">
                <a:solidFill>
                  <a:schemeClr val="accent1"/>
                </a:solidFill>
              </a:rPr>
              <a:t>kafka</a:t>
            </a:r>
            <a:r>
              <a:rPr lang="en-US" sz="2400" dirty="0">
                <a:solidFill>
                  <a:schemeClr val="accent1"/>
                </a:solidFill>
              </a:rPr>
              <a:t> stream) when:</a:t>
            </a:r>
          </a:p>
          <a:p>
            <a:pPr lvl="1"/>
            <a:r>
              <a:rPr lang="en-US" dirty="0">
                <a:solidFill>
                  <a:schemeClr val="accent1"/>
                </a:solidFill>
              </a:rPr>
              <a:t>(</a:t>
            </a:r>
            <a:r>
              <a:rPr lang="en-US" b="1" dirty="0">
                <a:solidFill>
                  <a:schemeClr val="accent1"/>
                </a:solidFill>
              </a:rPr>
              <a:t>Alert Type 1</a:t>
            </a:r>
            <a:r>
              <a:rPr lang="en-US" dirty="0">
                <a:solidFill>
                  <a:schemeClr val="accent1"/>
                </a:solidFill>
              </a:rPr>
              <a:t>) Hourly consumption for a household is higher than 1 standard deviation for that hour for that household's mean consumption historically for that hour</a:t>
            </a:r>
          </a:p>
          <a:p>
            <a:pPr lvl="1"/>
            <a:r>
              <a:rPr lang="en-US" dirty="0">
                <a:solidFill>
                  <a:schemeClr val="accent1"/>
                </a:solidFill>
              </a:rPr>
              <a:t>(</a:t>
            </a:r>
            <a:r>
              <a:rPr lang="en-US" b="1" dirty="0">
                <a:solidFill>
                  <a:schemeClr val="accent1"/>
                </a:solidFill>
              </a:rPr>
              <a:t>Alert Type 2</a:t>
            </a:r>
            <a:r>
              <a:rPr lang="en-US" dirty="0">
                <a:solidFill>
                  <a:schemeClr val="accent1"/>
                </a:solidFill>
              </a:rPr>
              <a:t>) Hourly consumption for a household is higher than 1 standard deviation of mean consumption across all households within that particular hour on that day</a:t>
            </a:r>
          </a:p>
          <a:p>
            <a:endParaRPr lang="en-US" dirty="0"/>
          </a:p>
        </p:txBody>
      </p:sp>
    </p:spTree>
    <p:extLst>
      <p:ext uri="{BB962C8B-B14F-4D97-AF65-F5344CB8AC3E}">
        <p14:creationId xmlns:p14="http://schemas.microsoft.com/office/powerpoint/2010/main" val="4107598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 name="Group 99">
            <a:extLst>
              <a:ext uri="{FF2B5EF4-FFF2-40B4-BE49-F238E27FC236}">
                <a16:creationId xmlns:a16="http://schemas.microsoft.com/office/drawing/2014/main" id="{374E8E2A-C29D-43F2-9DED-5CA46AB4B0A3}"/>
              </a:ext>
            </a:extLst>
          </p:cNvPr>
          <p:cNvGrpSpPr/>
          <p:nvPr/>
        </p:nvGrpSpPr>
        <p:grpSpPr>
          <a:xfrm>
            <a:off x="9010834" y="3560389"/>
            <a:ext cx="2787589" cy="1387484"/>
            <a:chOff x="8975324" y="4189066"/>
            <a:chExt cx="2787589" cy="1387484"/>
          </a:xfrm>
        </p:grpSpPr>
        <p:sp>
          <p:nvSpPr>
            <p:cNvPr id="53" name="Rectangle: Rounded Corners 52">
              <a:extLst>
                <a:ext uri="{FF2B5EF4-FFF2-40B4-BE49-F238E27FC236}">
                  <a16:creationId xmlns:a16="http://schemas.microsoft.com/office/drawing/2014/main" id="{6650A700-3381-4AD8-8FCE-A3B5105AAA33}"/>
                </a:ext>
              </a:extLst>
            </p:cNvPr>
            <p:cNvSpPr/>
            <p:nvPr/>
          </p:nvSpPr>
          <p:spPr>
            <a:xfrm>
              <a:off x="8975324" y="4189066"/>
              <a:ext cx="2787589" cy="1338192"/>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Rounded Corners 59">
              <a:extLst>
                <a:ext uri="{FF2B5EF4-FFF2-40B4-BE49-F238E27FC236}">
                  <a16:creationId xmlns:a16="http://schemas.microsoft.com/office/drawing/2014/main" id="{054D43D0-2433-47B3-B851-FBD1191444F0}"/>
                </a:ext>
              </a:extLst>
            </p:cNvPr>
            <p:cNvSpPr/>
            <p:nvPr/>
          </p:nvSpPr>
          <p:spPr>
            <a:xfrm>
              <a:off x="9241653" y="4323425"/>
              <a:ext cx="1704513" cy="76347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50648AF8-20C1-48D4-B8CD-B57290957D18}"/>
                </a:ext>
              </a:extLst>
            </p:cNvPr>
            <p:cNvSpPr txBox="1"/>
            <p:nvPr/>
          </p:nvSpPr>
          <p:spPr>
            <a:xfrm>
              <a:off x="9614517" y="5207218"/>
              <a:ext cx="1615736" cy="369332"/>
            </a:xfrm>
            <a:prstGeom prst="rect">
              <a:avLst/>
            </a:prstGeom>
            <a:noFill/>
          </p:spPr>
          <p:txBody>
            <a:bodyPr wrap="square" rtlCol="0">
              <a:spAutoFit/>
            </a:bodyPr>
            <a:lstStyle/>
            <a:p>
              <a:r>
                <a:rPr lang="en-US" dirty="0"/>
                <a:t>Mini batch</a:t>
              </a:r>
            </a:p>
          </p:txBody>
        </p:sp>
      </p:grpSp>
      <p:sp>
        <p:nvSpPr>
          <p:cNvPr id="52" name="Rectangle: Rounded Corners 51">
            <a:extLst>
              <a:ext uri="{FF2B5EF4-FFF2-40B4-BE49-F238E27FC236}">
                <a16:creationId xmlns:a16="http://schemas.microsoft.com/office/drawing/2014/main" id="{D869C9F3-F17D-44BA-93DF-FC6A34238724}"/>
              </a:ext>
            </a:extLst>
          </p:cNvPr>
          <p:cNvSpPr/>
          <p:nvPr/>
        </p:nvSpPr>
        <p:spPr>
          <a:xfrm>
            <a:off x="8975324" y="1673713"/>
            <a:ext cx="2823099" cy="1627932"/>
          </a:xfrm>
          <a:prstGeom prst="roundRect">
            <a:avLst/>
          </a:prstGeom>
          <a:solidFill>
            <a:schemeClr val="tx2">
              <a:lumMod val="20000"/>
              <a:lumOff val="80000"/>
            </a:schemeClr>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8" name="Rectangle 67">
            <a:extLst>
              <a:ext uri="{FF2B5EF4-FFF2-40B4-BE49-F238E27FC236}">
                <a16:creationId xmlns:a16="http://schemas.microsoft.com/office/drawing/2014/main" id="{99A1722A-E68D-45FB-8D76-D6CF56E43FF1}"/>
              </a:ext>
            </a:extLst>
          </p:cNvPr>
          <p:cNvSpPr/>
          <p:nvPr/>
        </p:nvSpPr>
        <p:spPr>
          <a:xfrm>
            <a:off x="611271" y="3260466"/>
            <a:ext cx="1597981" cy="673223"/>
          </a:xfrm>
          <a:prstGeom prst="rect">
            <a:avLst/>
          </a:prstGeom>
          <a:solidFill>
            <a:schemeClr val="accent2">
              <a:lumMod val="40000"/>
              <a:lumOff val="60000"/>
            </a:schemeClr>
          </a:solid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8" name="Rectangle 7">
            <a:extLst>
              <a:ext uri="{FF2B5EF4-FFF2-40B4-BE49-F238E27FC236}">
                <a16:creationId xmlns:a16="http://schemas.microsoft.com/office/drawing/2014/main" id="{E8AD9F56-904C-42A2-BDF0-3D0AA59A6FFA}"/>
              </a:ext>
            </a:extLst>
          </p:cNvPr>
          <p:cNvSpPr/>
          <p:nvPr/>
        </p:nvSpPr>
        <p:spPr>
          <a:xfrm>
            <a:off x="841755" y="1652726"/>
            <a:ext cx="1597981" cy="673223"/>
          </a:xfrm>
          <a:prstGeom prst="rect">
            <a:avLst/>
          </a:prstGeom>
          <a:solidFill>
            <a:schemeClr val="accent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 Source (</a:t>
            </a:r>
            <a:r>
              <a:rPr lang="en-US" dirty="0" err="1">
                <a:solidFill>
                  <a:schemeClr val="tx1"/>
                </a:solidFill>
              </a:rPr>
              <a:t>i.e</a:t>
            </a:r>
            <a:r>
              <a:rPr lang="en-US" dirty="0">
                <a:solidFill>
                  <a:schemeClr val="tx1"/>
                </a:solidFill>
              </a:rPr>
              <a:t> socket)</a:t>
            </a:r>
          </a:p>
        </p:txBody>
      </p:sp>
      <p:sp>
        <p:nvSpPr>
          <p:cNvPr id="10" name="Rectangle: Rounded Corners 9">
            <a:extLst>
              <a:ext uri="{FF2B5EF4-FFF2-40B4-BE49-F238E27FC236}">
                <a16:creationId xmlns:a16="http://schemas.microsoft.com/office/drawing/2014/main" id="{1B631768-33A9-4DD3-85D9-E6DD35AA5C87}"/>
              </a:ext>
            </a:extLst>
          </p:cNvPr>
          <p:cNvSpPr/>
          <p:nvPr/>
        </p:nvSpPr>
        <p:spPr>
          <a:xfrm>
            <a:off x="3404828" y="1873188"/>
            <a:ext cx="2574524" cy="1273945"/>
          </a:xfrm>
          <a:prstGeom prst="roundRect">
            <a:avLst/>
          </a:prstGeom>
          <a:solidFill>
            <a:schemeClr val="tx2">
              <a:lumMod val="20000"/>
              <a:lumOff val="80000"/>
            </a:schemeClr>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98371A61-A127-429C-95C6-C904D318D3AA}"/>
              </a:ext>
            </a:extLst>
          </p:cNvPr>
          <p:cNvSpPr txBox="1"/>
          <p:nvPr/>
        </p:nvSpPr>
        <p:spPr>
          <a:xfrm>
            <a:off x="3699279" y="1893563"/>
            <a:ext cx="1399935" cy="369332"/>
          </a:xfrm>
          <a:prstGeom prst="rect">
            <a:avLst/>
          </a:prstGeom>
          <a:noFill/>
        </p:spPr>
        <p:txBody>
          <a:bodyPr wrap="none" rtlCol="0">
            <a:spAutoFit/>
          </a:bodyPr>
          <a:lstStyle/>
          <a:p>
            <a:r>
              <a:rPr lang="en-US" dirty="0"/>
              <a:t>Kafka Cluster</a:t>
            </a:r>
          </a:p>
        </p:txBody>
      </p:sp>
      <p:sp>
        <p:nvSpPr>
          <p:cNvPr id="13" name="Rectangle 12">
            <a:extLst>
              <a:ext uri="{FF2B5EF4-FFF2-40B4-BE49-F238E27FC236}">
                <a16:creationId xmlns:a16="http://schemas.microsoft.com/office/drawing/2014/main" id="{4F888FA2-2B3E-4CC7-BD63-81890F897E9E}"/>
              </a:ext>
            </a:extLst>
          </p:cNvPr>
          <p:cNvSpPr/>
          <p:nvPr/>
        </p:nvSpPr>
        <p:spPr>
          <a:xfrm>
            <a:off x="3577701" y="2363680"/>
            <a:ext cx="1083076" cy="6576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Kafka</a:t>
            </a:r>
            <a:endParaRPr lang="en-US" sz="1400" dirty="0"/>
          </a:p>
        </p:txBody>
      </p:sp>
      <p:sp>
        <p:nvSpPr>
          <p:cNvPr id="14" name="Rectangle 13">
            <a:extLst>
              <a:ext uri="{FF2B5EF4-FFF2-40B4-BE49-F238E27FC236}">
                <a16:creationId xmlns:a16="http://schemas.microsoft.com/office/drawing/2014/main" id="{1C8EDACF-B58A-4EE8-AB6E-5EF44658475D}"/>
              </a:ext>
            </a:extLst>
          </p:cNvPr>
          <p:cNvSpPr/>
          <p:nvPr/>
        </p:nvSpPr>
        <p:spPr>
          <a:xfrm>
            <a:off x="4900474" y="2363680"/>
            <a:ext cx="168676" cy="65768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FBC9E1C-689A-4193-854B-3A7131127EC2}"/>
              </a:ext>
            </a:extLst>
          </p:cNvPr>
          <p:cNvSpPr/>
          <p:nvPr/>
        </p:nvSpPr>
        <p:spPr>
          <a:xfrm>
            <a:off x="5224509" y="2363679"/>
            <a:ext cx="168676" cy="65768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8DD2992B-29FD-4BF0-9043-17E1A61CF824}"/>
              </a:ext>
            </a:extLst>
          </p:cNvPr>
          <p:cNvCxnSpPr>
            <a:cxnSpLocks/>
            <a:stCxn id="13" idx="3"/>
            <a:endCxn id="14" idx="1"/>
          </p:cNvCxnSpPr>
          <p:nvPr/>
        </p:nvCxnSpPr>
        <p:spPr>
          <a:xfrm>
            <a:off x="4660777" y="2692524"/>
            <a:ext cx="2396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D5BF804-C660-4655-82F9-F7F9DB9FCED5}"/>
              </a:ext>
            </a:extLst>
          </p:cNvPr>
          <p:cNvCxnSpPr>
            <a:stCxn id="14" idx="3"/>
            <a:endCxn id="15" idx="1"/>
          </p:cNvCxnSpPr>
          <p:nvPr/>
        </p:nvCxnSpPr>
        <p:spPr>
          <a:xfrm flipV="1">
            <a:off x="5069150" y="2692523"/>
            <a:ext cx="155359" cy="1"/>
          </a:xfrm>
          <a:prstGeom prst="line">
            <a:avLst/>
          </a:prstGeom>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B9ECE5E2-F379-424C-956D-F9637C4E48B1}"/>
              </a:ext>
            </a:extLst>
          </p:cNvPr>
          <p:cNvSpPr/>
          <p:nvPr/>
        </p:nvSpPr>
        <p:spPr>
          <a:xfrm>
            <a:off x="3338004" y="4243527"/>
            <a:ext cx="1886505" cy="1283731"/>
          </a:xfrm>
          <a:prstGeom prst="roundRect">
            <a:avLst/>
          </a:prstGeom>
          <a:solidFill>
            <a:schemeClr val="accent6">
              <a:lumMod val="20000"/>
              <a:lumOff val="80000"/>
            </a:schemeClr>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Magnetic Disk 21">
            <a:extLst>
              <a:ext uri="{FF2B5EF4-FFF2-40B4-BE49-F238E27FC236}">
                <a16:creationId xmlns:a16="http://schemas.microsoft.com/office/drawing/2014/main" id="{5E6B0E4D-7F66-4814-9947-965772CCCBAA}"/>
              </a:ext>
            </a:extLst>
          </p:cNvPr>
          <p:cNvSpPr/>
          <p:nvPr/>
        </p:nvSpPr>
        <p:spPr>
          <a:xfrm>
            <a:off x="3602441" y="4345737"/>
            <a:ext cx="870013" cy="714653"/>
          </a:xfrm>
          <a:prstGeom prst="flowChartMagneticDisk">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a:extLst>
              <a:ext uri="{FF2B5EF4-FFF2-40B4-BE49-F238E27FC236}">
                <a16:creationId xmlns:a16="http://schemas.microsoft.com/office/drawing/2014/main" id="{02284E0B-B343-4203-B712-7756313B6DB7}"/>
              </a:ext>
            </a:extLst>
          </p:cNvPr>
          <p:cNvSpPr txBox="1"/>
          <p:nvPr/>
        </p:nvSpPr>
        <p:spPr>
          <a:xfrm>
            <a:off x="4188505" y="4703063"/>
            <a:ext cx="668895" cy="338554"/>
          </a:xfrm>
          <a:prstGeom prst="rect">
            <a:avLst/>
          </a:prstGeom>
          <a:noFill/>
        </p:spPr>
        <p:txBody>
          <a:bodyPr wrap="square" rtlCol="0">
            <a:spAutoFit/>
          </a:bodyPr>
          <a:lstStyle/>
          <a:p>
            <a:r>
              <a:rPr lang="en-US" sz="1600" dirty="0"/>
              <a:t>Disk</a:t>
            </a:r>
          </a:p>
        </p:txBody>
      </p:sp>
      <p:sp>
        <p:nvSpPr>
          <p:cNvPr id="26" name="Flowchart: Magnetic Disk 25">
            <a:extLst>
              <a:ext uri="{FF2B5EF4-FFF2-40B4-BE49-F238E27FC236}">
                <a16:creationId xmlns:a16="http://schemas.microsoft.com/office/drawing/2014/main" id="{8201DE02-7100-4A8F-836B-633049CBD839}"/>
              </a:ext>
            </a:extLst>
          </p:cNvPr>
          <p:cNvSpPr/>
          <p:nvPr/>
        </p:nvSpPr>
        <p:spPr>
          <a:xfrm>
            <a:off x="3753499" y="4345737"/>
            <a:ext cx="870013" cy="714653"/>
          </a:xfrm>
          <a:prstGeom prst="flowChartMagneticDisk">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lowchart: Magnetic Disk 26">
            <a:extLst>
              <a:ext uri="{FF2B5EF4-FFF2-40B4-BE49-F238E27FC236}">
                <a16:creationId xmlns:a16="http://schemas.microsoft.com/office/drawing/2014/main" id="{95BF45BD-9EC2-4FB1-BB55-12A4B28CE8A3}"/>
              </a:ext>
            </a:extLst>
          </p:cNvPr>
          <p:cNvSpPr/>
          <p:nvPr/>
        </p:nvSpPr>
        <p:spPr>
          <a:xfrm>
            <a:off x="3987387" y="4345737"/>
            <a:ext cx="870013" cy="714653"/>
          </a:xfrm>
          <a:prstGeom prst="flowChartMagneticDisk">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a:extLst>
              <a:ext uri="{FF2B5EF4-FFF2-40B4-BE49-F238E27FC236}">
                <a16:creationId xmlns:a16="http://schemas.microsoft.com/office/drawing/2014/main" id="{66F61059-203E-44BD-A2C7-64F9DF87C4EF}"/>
              </a:ext>
            </a:extLst>
          </p:cNvPr>
          <p:cNvSpPr txBox="1"/>
          <p:nvPr/>
        </p:nvSpPr>
        <p:spPr>
          <a:xfrm>
            <a:off x="4065147" y="4587653"/>
            <a:ext cx="592120" cy="369332"/>
          </a:xfrm>
          <a:prstGeom prst="rect">
            <a:avLst/>
          </a:prstGeom>
          <a:noFill/>
        </p:spPr>
        <p:txBody>
          <a:bodyPr wrap="square" rtlCol="0">
            <a:spAutoFit/>
          </a:bodyPr>
          <a:lstStyle/>
          <a:p>
            <a:r>
              <a:rPr lang="en-US" dirty="0"/>
              <a:t>Disk</a:t>
            </a:r>
          </a:p>
        </p:txBody>
      </p:sp>
      <p:sp>
        <p:nvSpPr>
          <p:cNvPr id="30" name="TextBox 29">
            <a:extLst>
              <a:ext uri="{FF2B5EF4-FFF2-40B4-BE49-F238E27FC236}">
                <a16:creationId xmlns:a16="http://schemas.microsoft.com/office/drawing/2014/main" id="{96801C21-C885-4C9D-9609-6D6AE5FA2D4A}"/>
              </a:ext>
            </a:extLst>
          </p:cNvPr>
          <p:cNvSpPr txBox="1"/>
          <p:nvPr/>
        </p:nvSpPr>
        <p:spPr>
          <a:xfrm>
            <a:off x="3602441" y="5157926"/>
            <a:ext cx="1298033" cy="369332"/>
          </a:xfrm>
          <a:prstGeom prst="rect">
            <a:avLst/>
          </a:prstGeom>
          <a:noFill/>
        </p:spPr>
        <p:txBody>
          <a:bodyPr wrap="square" rtlCol="0">
            <a:spAutoFit/>
          </a:bodyPr>
          <a:lstStyle/>
          <a:p>
            <a:r>
              <a:rPr lang="en-US" dirty="0"/>
              <a:t>HDFS</a:t>
            </a:r>
          </a:p>
        </p:txBody>
      </p:sp>
      <p:sp>
        <p:nvSpPr>
          <p:cNvPr id="41" name="Rectangle: Rounded Corners 40">
            <a:extLst>
              <a:ext uri="{FF2B5EF4-FFF2-40B4-BE49-F238E27FC236}">
                <a16:creationId xmlns:a16="http://schemas.microsoft.com/office/drawing/2014/main" id="{4B9CE015-5845-438A-AAFE-A063771DBDD4}"/>
              </a:ext>
            </a:extLst>
          </p:cNvPr>
          <p:cNvSpPr/>
          <p:nvPr/>
        </p:nvSpPr>
        <p:spPr>
          <a:xfrm>
            <a:off x="5957506" y="117232"/>
            <a:ext cx="2592280" cy="1349406"/>
          </a:xfrm>
          <a:prstGeom prst="roundRect">
            <a:avLst/>
          </a:prstGeom>
          <a:solidFill>
            <a:srgbClr val="FFF9E7"/>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X`</a:t>
            </a:r>
          </a:p>
        </p:txBody>
      </p:sp>
      <p:sp>
        <p:nvSpPr>
          <p:cNvPr id="44" name="Rectangle 43">
            <a:extLst>
              <a:ext uri="{FF2B5EF4-FFF2-40B4-BE49-F238E27FC236}">
                <a16:creationId xmlns:a16="http://schemas.microsoft.com/office/drawing/2014/main" id="{7079F989-3559-401C-BA30-1F1D685F2509}"/>
              </a:ext>
            </a:extLst>
          </p:cNvPr>
          <p:cNvSpPr/>
          <p:nvPr/>
        </p:nvSpPr>
        <p:spPr>
          <a:xfrm>
            <a:off x="6597956" y="358806"/>
            <a:ext cx="1083076" cy="6576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Zookeeper</a:t>
            </a:r>
            <a:endParaRPr lang="en-US" sz="1400" dirty="0"/>
          </a:p>
        </p:txBody>
      </p:sp>
      <p:sp>
        <p:nvSpPr>
          <p:cNvPr id="45" name="TextBox 44">
            <a:extLst>
              <a:ext uri="{FF2B5EF4-FFF2-40B4-BE49-F238E27FC236}">
                <a16:creationId xmlns:a16="http://schemas.microsoft.com/office/drawing/2014/main" id="{48375DDE-0096-44C4-9D23-BF42C89E1F47}"/>
              </a:ext>
            </a:extLst>
          </p:cNvPr>
          <p:cNvSpPr txBox="1"/>
          <p:nvPr/>
        </p:nvSpPr>
        <p:spPr>
          <a:xfrm>
            <a:off x="6523867" y="1061493"/>
            <a:ext cx="1885709" cy="369332"/>
          </a:xfrm>
          <a:prstGeom prst="rect">
            <a:avLst/>
          </a:prstGeom>
          <a:noFill/>
        </p:spPr>
        <p:txBody>
          <a:bodyPr wrap="none" rtlCol="0">
            <a:spAutoFit/>
          </a:bodyPr>
          <a:lstStyle/>
          <a:p>
            <a:r>
              <a:rPr lang="en-US" dirty="0"/>
              <a:t>Zookeeper Cluster</a:t>
            </a:r>
          </a:p>
        </p:txBody>
      </p:sp>
      <p:sp>
        <p:nvSpPr>
          <p:cNvPr id="46" name="Rectangle 45">
            <a:extLst>
              <a:ext uri="{FF2B5EF4-FFF2-40B4-BE49-F238E27FC236}">
                <a16:creationId xmlns:a16="http://schemas.microsoft.com/office/drawing/2014/main" id="{4BDD4DB9-1F6A-419D-9136-F3909AA609BA}"/>
              </a:ext>
            </a:extLst>
          </p:cNvPr>
          <p:cNvSpPr/>
          <p:nvPr/>
        </p:nvSpPr>
        <p:spPr>
          <a:xfrm>
            <a:off x="7904676" y="358806"/>
            <a:ext cx="168676" cy="65768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7DA80CB-F8BE-4C65-A2DD-C57696FD1515}"/>
              </a:ext>
            </a:extLst>
          </p:cNvPr>
          <p:cNvSpPr/>
          <p:nvPr/>
        </p:nvSpPr>
        <p:spPr>
          <a:xfrm>
            <a:off x="8289821" y="358806"/>
            <a:ext cx="168676" cy="65768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0A40EB34-EC98-4317-80AC-1E86289DAFE1}"/>
              </a:ext>
            </a:extLst>
          </p:cNvPr>
          <p:cNvCxnSpPr/>
          <p:nvPr/>
        </p:nvCxnSpPr>
        <p:spPr>
          <a:xfrm>
            <a:off x="7681032" y="612559"/>
            <a:ext cx="22364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5A01ADB-5455-4542-BFED-6F5992F77D60}"/>
              </a:ext>
            </a:extLst>
          </p:cNvPr>
          <p:cNvCxnSpPr/>
          <p:nvPr/>
        </p:nvCxnSpPr>
        <p:spPr>
          <a:xfrm>
            <a:off x="8073352" y="612559"/>
            <a:ext cx="216469"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57" name="Table 56">
            <a:extLst>
              <a:ext uri="{FF2B5EF4-FFF2-40B4-BE49-F238E27FC236}">
                <a16:creationId xmlns:a16="http://schemas.microsoft.com/office/drawing/2014/main" id="{895B2E3F-E252-44C3-9598-2BEFC9742873}"/>
              </a:ext>
            </a:extLst>
          </p:cNvPr>
          <p:cNvGraphicFramePr>
            <a:graphicFrameLocks noGrp="1"/>
          </p:cNvGraphicFramePr>
          <p:nvPr/>
        </p:nvGraphicFramePr>
        <p:xfrm>
          <a:off x="9293896" y="1997570"/>
          <a:ext cx="1509204" cy="763480"/>
        </p:xfrm>
        <a:graphic>
          <a:graphicData uri="http://schemas.openxmlformats.org/drawingml/2006/table">
            <a:tbl>
              <a:tblPr/>
              <a:tblGrid>
                <a:gridCol w="1509204">
                  <a:extLst>
                    <a:ext uri="{9D8B030D-6E8A-4147-A177-3AD203B41FA5}">
                      <a16:colId xmlns:a16="http://schemas.microsoft.com/office/drawing/2014/main" val="2150335936"/>
                    </a:ext>
                  </a:extLst>
                </a:gridCol>
              </a:tblGrid>
              <a:tr h="763480">
                <a:tc>
                  <a:txBody>
                    <a:bodyPr/>
                    <a:lstStyle/>
                    <a:p>
                      <a:r>
                        <a:rPr lang="en-US" sz="1400" dirty="0"/>
                        <a:t>Kafka Stream</a:t>
                      </a: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extLst>
                  <a:ext uri="{0D108BD9-81ED-4DB2-BD59-A6C34878D82A}">
                    <a16:rowId xmlns:a16="http://schemas.microsoft.com/office/drawing/2014/main" val="661790185"/>
                  </a:ext>
                </a:extLst>
              </a:tr>
            </a:tbl>
          </a:graphicData>
        </a:graphic>
      </p:graphicFrame>
      <p:graphicFrame>
        <p:nvGraphicFramePr>
          <p:cNvPr id="58" name="Table 57">
            <a:extLst>
              <a:ext uri="{FF2B5EF4-FFF2-40B4-BE49-F238E27FC236}">
                <a16:creationId xmlns:a16="http://schemas.microsoft.com/office/drawing/2014/main" id="{523B9BBA-A994-46FA-A1AE-0E7DC1EEAAB6}"/>
              </a:ext>
            </a:extLst>
          </p:cNvPr>
          <p:cNvGraphicFramePr>
            <a:graphicFrameLocks noGrp="1"/>
          </p:cNvGraphicFramePr>
          <p:nvPr/>
        </p:nvGraphicFramePr>
        <p:xfrm>
          <a:off x="9293896" y="2344243"/>
          <a:ext cx="1509204" cy="416807"/>
        </p:xfrm>
        <a:graphic>
          <a:graphicData uri="http://schemas.openxmlformats.org/drawingml/2006/table">
            <a:tbl>
              <a:tblPr/>
              <a:tblGrid>
                <a:gridCol w="1509204">
                  <a:extLst>
                    <a:ext uri="{9D8B030D-6E8A-4147-A177-3AD203B41FA5}">
                      <a16:colId xmlns:a16="http://schemas.microsoft.com/office/drawing/2014/main" val="1655655057"/>
                    </a:ext>
                  </a:extLst>
                </a:gridCol>
              </a:tblGrid>
              <a:tr h="416807">
                <a:tc>
                  <a:txBody>
                    <a:bodyPr/>
                    <a:lstStyle/>
                    <a:p>
                      <a:r>
                        <a:rPr lang="en-US" sz="1400" dirty="0"/>
                        <a:t>Kafka Stream</a:t>
                      </a: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3003131044"/>
                  </a:ext>
                </a:extLst>
              </a:tr>
            </a:tbl>
          </a:graphicData>
        </a:graphic>
      </p:graphicFrame>
      <p:sp>
        <p:nvSpPr>
          <p:cNvPr id="59" name="TextBox 58">
            <a:extLst>
              <a:ext uri="{FF2B5EF4-FFF2-40B4-BE49-F238E27FC236}">
                <a16:creationId xmlns:a16="http://schemas.microsoft.com/office/drawing/2014/main" id="{8A28E01B-9A31-4B1E-BA6D-9D3938A9EBE7}"/>
              </a:ext>
            </a:extLst>
          </p:cNvPr>
          <p:cNvSpPr txBox="1"/>
          <p:nvPr/>
        </p:nvSpPr>
        <p:spPr>
          <a:xfrm>
            <a:off x="9277163" y="2868046"/>
            <a:ext cx="1535837" cy="369332"/>
          </a:xfrm>
          <a:prstGeom prst="rect">
            <a:avLst/>
          </a:prstGeom>
          <a:noFill/>
        </p:spPr>
        <p:txBody>
          <a:bodyPr wrap="square" rtlCol="0">
            <a:spAutoFit/>
          </a:bodyPr>
          <a:lstStyle/>
          <a:p>
            <a:r>
              <a:rPr lang="en-US" dirty="0"/>
              <a:t>Low Latency</a:t>
            </a:r>
          </a:p>
        </p:txBody>
      </p:sp>
      <p:sp>
        <p:nvSpPr>
          <p:cNvPr id="61" name="TextBox 60">
            <a:extLst>
              <a:ext uri="{FF2B5EF4-FFF2-40B4-BE49-F238E27FC236}">
                <a16:creationId xmlns:a16="http://schemas.microsoft.com/office/drawing/2014/main" id="{23C44EFF-D970-4485-84B1-2A4DD10511A2}"/>
              </a:ext>
            </a:extLst>
          </p:cNvPr>
          <p:cNvSpPr txBox="1"/>
          <p:nvPr/>
        </p:nvSpPr>
        <p:spPr>
          <a:xfrm>
            <a:off x="9368252" y="3729466"/>
            <a:ext cx="1349406" cy="646331"/>
          </a:xfrm>
          <a:prstGeom prst="rect">
            <a:avLst/>
          </a:prstGeom>
          <a:noFill/>
        </p:spPr>
        <p:txBody>
          <a:bodyPr wrap="square" rtlCol="0">
            <a:spAutoFit/>
          </a:bodyPr>
          <a:lstStyle/>
          <a:p>
            <a:r>
              <a:rPr lang="en-US" dirty="0"/>
              <a:t>Spark Streaming</a:t>
            </a:r>
          </a:p>
        </p:txBody>
      </p:sp>
      <p:cxnSp>
        <p:nvCxnSpPr>
          <p:cNvPr id="79" name="Connector: Elbow 78">
            <a:extLst>
              <a:ext uri="{FF2B5EF4-FFF2-40B4-BE49-F238E27FC236}">
                <a16:creationId xmlns:a16="http://schemas.microsoft.com/office/drawing/2014/main" id="{4AD68BBF-E4E0-46A1-8B2A-7A63EF752BD4}"/>
              </a:ext>
            </a:extLst>
          </p:cNvPr>
          <p:cNvCxnSpPr>
            <a:cxnSpLocks/>
            <a:stCxn id="30" idx="2"/>
            <a:endCxn id="63" idx="1"/>
          </p:cNvCxnSpPr>
          <p:nvPr/>
        </p:nvCxnSpPr>
        <p:spPr>
          <a:xfrm rot="16200000" flipH="1">
            <a:off x="6451655" y="3327061"/>
            <a:ext cx="358983" cy="4759376"/>
          </a:xfrm>
          <a:prstGeom prst="bentConnector2">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6BA2E226-085A-4A20-98F2-20C661F59550}"/>
              </a:ext>
            </a:extLst>
          </p:cNvPr>
          <p:cNvCxnSpPr>
            <a:cxnSpLocks/>
            <a:stCxn id="21" idx="3"/>
          </p:cNvCxnSpPr>
          <p:nvPr/>
        </p:nvCxnSpPr>
        <p:spPr>
          <a:xfrm flipV="1">
            <a:off x="5224509" y="4858162"/>
            <a:ext cx="3750815" cy="27231"/>
          </a:xfrm>
          <a:prstGeom prst="bentConnector3">
            <a:avLst>
              <a:gd name="adj1" fmla="val 50000"/>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3" name="Connector: Elbow 82">
            <a:extLst>
              <a:ext uri="{FF2B5EF4-FFF2-40B4-BE49-F238E27FC236}">
                <a16:creationId xmlns:a16="http://schemas.microsoft.com/office/drawing/2014/main" id="{2C7F6AD7-122B-40B1-8E6B-0A832786A1A5}"/>
              </a:ext>
            </a:extLst>
          </p:cNvPr>
          <p:cNvCxnSpPr>
            <a:cxnSpLocks/>
          </p:cNvCxnSpPr>
          <p:nvPr/>
        </p:nvCxnSpPr>
        <p:spPr>
          <a:xfrm>
            <a:off x="6027939" y="2510161"/>
            <a:ext cx="2969581" cy="2009353"/>
          </a:xfrm>
          <a:prstGeom prst="bentConnector3">
            <a:avLst>
              <a:gd name="adj1" fmla="val 50000"/>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7" name="Connector: Elbow 86">
            <a:extLst>
              <a:ext uri="{FF2B5EF4-FFF2-40B4-BE49-F238E27FC236}">
                <a16:creationId xmlns:a16="http://schemas.microsoft.com/office/drawing/2014/main" id="{66356BF1-EC92-4193-B46F-9A02E4696411}"/>
              </a:ext>
            </a:extLst>
          </p:cNvPr>
          <p:cNvCxnSpPr>
            <a:cxnSpLocks/>
          </p:cNvCxnSpPr>
          <p:nvPr/>
        </p:nvCxnSpPr>
        <p:spPr>
          <a:xfrm flipV="1">
            <a:off x="5211520" y="2763629"/>
            <a:ext cx="3763804" cy="1796832"/>
          </a:xfrm>
          <a:prstGeom prst="bentConnector3">
            <a:avLst>
              <a:gd name="adj1" fmla="val 30008"/>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3F88B1FB-10EA-4230-9717-DEC6DDDBBF51}"/>
              </a:ext>
            </a:extLst>
          </p:cNvPr>
          <p:cNvSpPr/>
          <p:nvPr/>
        </p:nvSpPr>
        <p:spPr>
          <a:xfrm>
            <a:off x="856848" y="3405137"/>
            <a:ext cx="1597981" cy="673223"/>
          </a:xfrm>
          <a:prstGeom prst="rect">
            <a:avLst/>
          </a:prstGeom>
          <a:solidFill>
            <a:schemeClr val="accent2">
              <a:lumMod val="40000"/>
              <a:lumOff val="60000"/>
            </a:schemeClr>
          </a:solid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Sockets</a:t>
            </a:r>
          </a:p>
        </p:txBody>
      </p:sp>
      <p:sp>
        <p:nvSpPr>
          <p:cNvPr id="54" name="TextBox 53">
            <a:extLst>
              <a:ext uri="{FF2B5EF4-FFF2-40B4-BE49-F238E27FC236}">
                <a16:creationId xmlns:a16="http://schemas.microsoft.com/office/drawing/2014/main" id="{797565DD-3505-4833-B315-BB395F997A46}"/>
              </a:ext>
            </a:extLst>
          </p:cNvPr>
          <p:cNvSpPr txBox="1"/>
          <p:nvPr/>
        </p:nvSpPr>
        <p:spPr>
          <a:xfrm>
            <a:off x="124256" y="256544"/>
            <a:ext cx="5424288" cy="830997"/>
          </a:xfrm>
          <a:prstGeom prst="rect">
            <a:avLst/>
          </a:prstGeom>
          <a:noFill/>
        </p:spPr>
        <p:txBody>
          <a:bodyPr wrap="square" rtlCol="0">
            <a:spAutoFit/>
          </a:bodyPr>
          <a:lstStyle/>
          <a:p>
            <a:r>
              <a:rPr lang="en-US" sz="2400" b="1" dirty="0">
                <a:solidFill>
                  <a:schemeClr val="accent1"/>
                </a:solidFill>
              </a:rPr>
              <a:t>Solution Architecture</a:t>
            </a:r>
          </a:p>
          <a:p>
            <a:r>
              <a:rPr lang="en-US" sz="2400" b="1" dirty="0">
                <a:solidFill>
                  <a:schemeClr val="accent1"/>
                </a:solidFill>
              </a:rPr>
              <a:t>Data Flow Diagram </a:t>
            </a:r>
          </a:p>
        </p:txBody>
      </p:sp>
      <p:cxnSp>
        <p:nvCxnSpPr>
          <p:cNvPr id="7" name="Straight Connector 6">
            <a:extLst>
              <a:ext uri="{FF2B5EF4-FFF2-40B4-BE49-F238E27FC236}">
                <a16:creationId xmlns:a16="http://schemas.microsoft.com/office/drawing/2014/main" id="{41088F24-7024-4301-8DD7-0F35C07F8656}"/>
              </a:ext>
            </a:extLst>
          </p:cNvPr>
          <p:cNvCxnSpPr>
            <a:cxnSpLocks/>
          </p:cNvCxnSpPr>
          <p:nvPr/>
        </p:nvCxnSpPr>
        <p:spPr>
          <a:xfrm>
            <a:off x="3056472" y="187097"/>
            <a:ext cx="1889" cy="6604228"/>
          </a:xfrm>
          <a:prstGeom prst="line">
            <a:avLst/>
          </a:prstGeom>
          <a:ln w="28575">
            <a:prstDash val="dashDot"/>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444F86B-E4E3-44DE-B3E2-F09A318E4623}"/>
              </a:ext>
            </a:extLst>
          </p:cNvPr>
          <p:cNvCxnSpPr>
            <a:stCxn id="8" idx="2"/>
            <a:endCxn id="91" idx="0"/>
          </p:cNvCxnSpPr>
          <p:nvPr/>
        </p:nvCxnSpPr>
        <p:spPr>
          <a:xfrm>
            <a:off x="1640746" y="2325949"/>
            <a:ext cx="15093" cy="1079188"/>
          </a:xfrm>
          <a:prstGeom prst="straightConnector1">
            <a:avLst/>
          </a:prstGeom>
          <a:ln w="28575">
            <a:prstDash val="dashDot"/>
            <a:headEnd type="triangle"/>
            <a:tailEnd type="triangle"/>
          </a:ln>
        </p:spPr>
        <p:style>
          <a:lnRef idx="1">
            <a:schemeClr val="accent1"/>
          </a:lnRef>
          <a:fillRef idx="0">
            <a:schemeClr val="accent1"/>
          </a:fillRef>
          <a:effectRef idx="0">
            <a:schemeClr val="accent1"/>
          </a:effectRef>
          <a:fontRef idx="minor">
            <a:schemeClr val="tx1"/>
          </a:fontRef>
        </p:style>
      </p:cxnSp>
      <p:graphicFrame>
        <p:nvGraphicFramePr>
          <p:cNvPr id="70" name="Table 69">
            <a:extLst>
              <a:ext uri="{FF2B5EF4-FFF2-40B4-BE49-F238E27FC236}">
                <a16:creationId xmlns:a16="http://schemas.microsoft.com/office/drawing/2014/main" id="{53C9836C-5374-4022-967D-B7B6126A8737}"/>
              </a:ext>
            </a:extLst>
          </p:cNvPr>
          <p:cNvGraphicFramePr>
            <a:graphicFrameLocks noGrp="1"/>
          </p:cNvGraphicFramePr>
          <p:nvPr/>
        </p:nvGraphicFramePr>
        <p:xfrm>
          <a:off x="10816758" y="1993870"/>
          <a:ext cx="314813" cy="547828"/>
        </p:xfrm>
        <a:graphic>
          <a:graphicData uri="http://schemas.openxmlformats.org/drawingml/2006/table">
            <a:tbl>
              <a:tblPr/>
              <a:tblGrid>
                <a:gridCol w="314813">
                  <a:extLst>
                    <a:ext uri="{9D8B030D-6E8A-4147-A177-3AD203B41FA5}">
                      <a16:colId xmlns:a16="http://schemas.microsoft.com/office/drawing/2014/main" val="2150335936"/>
                    </a:ext>
                  </a:extLst>
                </a:gridCol>
              </a:tblGrid>
              <a:tr h="547828">
                <a:tc>
                  <a:txBody>
                    <a:bodyPr/>
                    <a:lstStyle/>
                    <a:p>
                      <a:r>
                        <a:rPr lang="en-US" sz="1400" dirty="0"/>
                        <a:t>Beam</a:t>
                      </a:r>
                    </a:p>
                  </a:txBody>
                  <a:tcPr vert="vert27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extLst>
                  <a:ext uri="{0D108BD9-81ED-4DB2-BD59-A6C34878D82A}">
                    <a16:rowId xmlns:a16="http://schemas.microsoft.com/office/drawing/2014/main" val="661790185"/>
                  </a:ext>
                </a:extLst>
              </a:tr>
            </a:tbl>
          </a:graphicData>
        </a:graphic>
      </p:graphicFrame>
      <p:grpSp>
        <p:nvGrpSpPr>
          <p:cNvPr id="103" name="Group 102">
            <a:extLst>
              <a:ext uri="{FF2B5EF4-FFF2-40B4-BE49-F238E27FC236}">
                <a16:creationId xmlns:a16="http://schemas.microsoft.com/office/drawing/2014/main" id="{BD329827-26D2-4BFF-B046-E42731478757}"/>
              </a:ext>
            </a:extLst>
          </p:cNvPr>
          <p:cNvGrpSpPr/>
          <p:nvPr/>
        </p:nvGrpSpPr>
        <p:grpSpPr>
          <a:xfrm>
            <a:off x="9010834" y="5309192"/>
            <a:ext cx="2752079" cy="1154097"/>
            <a:chOff x="9010834" y="5661617"/>
            <a:chExt cx="2752079" cy="1154097"/>
          </a:xfrm>
        </p:grpSpPr>
        <p:sp>
          <p:nvSpPr>
            <p:cNvPr id="63" name="Rectangle: Rounded Corners 62">
              <a:extLst>
                <a:ext uri="{FF2B5EF4-FFF2-40B4-BE49-F238E27FC236}">
                  <a16:creationId xmlns:a16="http://schemas.microsoft.com/office/drawing/2014/main" id="{210C9111-57A0-4162-BAAD-94F2179A0147}"/>
                </a:ext>
              </a:extLst>
            </p:cNvPr>
            <p:cNvSpPr/>
            <p:nvPr/>
          </p:nvSpPr>
          <p:spPr>
            <a:xfrm>
              <a:off x="9010834" y="5661617"/>
              <a:ext cx="2752079" cy="1154097"/>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a:extLst>
                <a:ext uri="{FF2B5EF4-FFF2-40B4-BE49-F238E27FC236}">
                  <a16:creationId xmlns:a16="http://schemas.microsoft.com/office/drawing/2014/main" id="{89F4E5A8-661D-4479-9076-F0515B66996B}"/>
                </a:ext>
              </a:extLst>
            </p:cNvPr>
            <p:cNvSpPr txBox="1"/>
            <p:nvPr/>
          </p:nvSpPr>
          <p:spPr>
            <a:xfrm>
              <a:off x="9478848" y="6331858"/>
              <a:ext cx="1313895" cy="369332"/>
            </a:xfrm>
            <a:prstGeom prst="rect">
              <a:avLst/>
            </a:prstGeom>
            <a:noFill/>
          </p:spPr>
          <p:txBody>
            <a:bodyPr wrap="square" rtlCol="0">
              <a:spAutoFit/>
            </a:bodyPr>
            <a:lstStyle/>
            <a:p>
              <a:r>
                <a:rPr lang="en-US" dirty="0"/>
                <a:t>Batch</a:t>
              </a:r>
            </a:p>
          </p:txBody>
        </p:sp>
        <p:sp>
          <p:nvSpPr>
            <p:cNvPr id="28" name="TextBox 27">
              <a:extLst>
                <a:ext uri="{FF2B5EF4-FFF2-40B4-BE49-F238E27FC236}">
                  <a16:creationId xmlns:a16="http://schemas.microsoft.com/office/drawing/2014/main" id="{9FAA9414-7A8A-455B-8536-E65CB95AA794}"/>
                </a:ext>
              </a:extLst>
            </p:cNvPr>
            <p:cNvSpPr txBox="1"/>
            <p:nvPr/>
          </p:nvSpPr>
          <p:spPr>
            <a:xfrm>
              <a:off x="9485121" y="5871909"/>
              <a:ext cx="1185838" cy="408623"/>
            </a:xfrm>
            <a:prstGeom prst="roundRect">
              <a:avLst/>
            </a:prstGeom>
            <a:solidFill>
              <a:schemeClr val="bg1"/>
            </a:solidFill>
          </p:spPr>
          <p:txBody>
            <a:bodyPr wrap="square" rtlCol="0">
              <a:spAutoFit/>
            </a:bodyPr>
            <a:lstStyle/>
            <a:p>
              <a:r>
                <a:rPr lang="en-US" dirty="0"/>
                <a:t>Spark</a:t>
              </a:r>
            </a:p>
          </p:txBody>
        </p:sp>
      </p:grpSp>
      <p:cxnSp>
        <p:nvCxnSpPr>
          <p:cNvPr id="55" name="Connector: Elbow 54">
            <a:extLst>
              <a:ext uri="{FF2B5EF4-FFF2-40B4-BE49-F238E27FC236}">
                <a16:creationId xmlns:a16="http://schemas.microsoft.com/office/drawing/2014/main" id="{4B7F431D-5DAA-4A15-87D2-15113F61B28A}"/>
              </a:ext>
            </a:extLst>
          </p:cNvPr>
          <p:cNvCxnSpPr>
            <a:cxnSpLocks/>
          </p:cNvCxnSpPr>
          <p:nvPr/>
        </p:nvCxnSpPr>
        <p:spPr>
          <a:xfrm>
            <a:off x="4740677" y="1837134"/>
            <a:ext cx="4234647" cy="583790"/>
          </a:xfrm>
          <a:prstGeom prst="bentConnector3">
            <a:avLst>
              <a:gd name="adj1" fmla="val 7879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0" name="Connector: Elbow 79">
            <a:extLst>
              <a:ext uri="{FF2B5EF4-FFF2-40B4-BE49-F238E27FC236}">
                <a16:creationId xmlns:a16="http://schemas.microsoft.com/office/drawing/2014/main" id="{93FF35CA-2947-45AE-BB5E-D789B7889556}"/>
              </a:ext>
            </a:extLst>
          </p:cNvPr>
          <p:cNvCxnSpPr>
            <a:cxnSpLocks/>
            <a:stCxn id="41" idx="1"/>
          </p:cNvCxnSpPr>
          <p:nvPr/>
        </p:nvCxnSpPr>
        <p:spPr>
          <a:xfrm rot="10800000" flipV="1">
            <a:off x="4740682" y="791935"/>
            <a:ext cx="1216825" cy="1081252"/>
          </a:xfrm>
          <a:prstGeom prst="bentConnector3">
            <a:avLst>
              <a:gd name="adj1" fmla="val 50000"/>
            </a:avLst>
          </a:prstGeom>
          <a:ln w="28575">
            <a:headEnd type="none"/>
            <a:tailEnd type="none"/>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434D534E-1603-4E06-A6A3-91077EF88F78}"/>
              </a:ext>
            </a:extLst>
          </p:cNvPr>
          <p:cNvSpPr txBox="1"/>
          <p:nvPr/>
        </p:nvSpPr>
        <p:spPr>
          <a:xfrm>
            <a:off x="5187283" y="1137511"/>
            <a:ext cx="407725" cy="369332"/>
          </a:xfrm>
          <a:prstGeom prst="rect">
            <a:avLst/>
          </a:prstGeom>
          <a:solidFill>
            <a:schemeClr val="bg1"/>
          </a:solidFill>
        </p:spPr>
        <p:txBody>
          <a:bodyPr wrap="square" rtlCol="0">
            <a:spAutoFit/>
          </a:bodyPr>
          <a:lstStyle/>
          <a:p>
            <a:r>
              <a:rPr lang="en-US" dirty="0"/>
              <a:t>2</a:t>
            </a:r>
          </a:p>
        </p:txBody>
      </p:sp>
      <p:sp>
        <p:nvSpPr>
          <p:cNvPr id="95" name="TextBox 94">
            <a:extLst>
              <a:ext uri="{FF2B5EF4-FFF2-40B4-BE49-F238E27FC236}">
                <a16:creationId xmlns:a16="http://schemas.microsoft.com/office/drawing/2014/main" id="{15EE80EE-0742-4618-8DEE-2F20E4C4EBEA}"/>
              </a:ext>
            </a:extLst>
          </p:cNvPr>
          <p:cNvSpPr txBox="1"/>
          <p:nvPr/>
        </p:nvSpPr>
        <p:spPr>
          <a:xfrm>
            <a:off x="7271466" y="1696814"/>
            <a:ext cx="407725" cy="369332"/>
          </a:xfrm>
          <a:prstGeom prst="rect">
            <a:avLst/>
          </a:prstGeom>
          <a:solidFill>
            <a:schemeClr val="bg1"/>
          </a:solidFill>
        </p:spPr>
        <p:txBody>
          <a:bodyPr wrap="square" rtlCol="0">
            <a:spAutoFit/>
          </a:bodyPr>
          <a:lstStyle/>
          <a:p>
            <a:r>
              <a:rPr lang="en-US" dirty="0"/>
              <a:t>4</a:t>
            </a:r>
          </a:p>
        </p:txBody>
      </p:sp>
      <p:sp>
        <p:nvSpPr>
          <p:cNvPr id="96" name="TextBox 95">
            <a:extLst>
              <a:ext uri="{FF2B5EF4-FFF2-40B4-BE49-F238E27FC236}">
                <a16:creationId xmlns:a16="http://schemas.microsoft.com/office/drawing/2014/main" id="{1DBEECBB-4305-48D3-9B2C-D579E5D86162}"/>
              </a:ext>
            </a:extLst>
          </p:cNvPr>
          <p:cNvSpPr txBox="1"/>
          <p:nvPr/>
        </p:nvSpPr>
        <p:spPr>
          <a:xfrm>
            <a:off x="7361618" y="3220471"/>
            <a:ext cx="407725" cy="369332"/>
          </a:xfrm>
          <a:prstGeom prst="rect">
            <a:avLst/>
          </a:prstGeom>
          <a:solidFill>
            <a:schemeClr val="bg1"/>
          </a:solidFill>
        </p:spPr>
        <p:txBody>
          <a:bodyPr wrap="square" rtlCol="0">
            <a:spAutoFit/>
          </a:bodyPr>
          <a:lstStyle/>
          <a:p>
            <a:r>
              <a:rPr lang="en-US" dirty="0"/>
              <a:t>5</a:t>
            </a:r>
          </a:p>
        </p:txBody>
      </p:sp>
      <p:sp>
        <p:nvSpPr>
          <p:cNvPr id="97" name="TextBox 96">
            <a:extLst>
              <a:ext uri="{FF2B5EF4-FFF2-40B4-BE49-F238E27FC236}">
                <a16:creationId xmlns:a16="http://schemas.microsoft.com/office/drawing/2014/main" id="{4034CD13-39D7-4CBD-9959-3B39C5074466}"/>
              </a:ext>
            </a:extLst>
          </p:cNvPr>
          <p:cNvSpPr txBox="1"/>
          <p:nvPr/>
        </p:nvSpPr>
        <p:spPr>
          <a:xfrm>
            <a:off x="7646359" y="4656460"/>
            <a:ext cx="407725" cy="369332"/>
          </a:xfrm>
          <a:prstGeom prst="rect">
            <a:avLst/>
          </a:prstGeom>
          <a:solidFill>
            <a:schemeClr val="bg1"/>
          </a:solidFill>
        </p:spPr>
        <p:txBody>
          <a:bodyPr wrap="square" rtlCol="0">
            <a:spAutoFit/>
          </a:bodyPr>
          <a:lstStyle/>
          <a:p>
            <a:r>
              <a:rPr lang="en-US" dirty="0"/>
              <a:t>7</a:t>
            </a:r>
          </a:p>
        </p:txBody>
      </p:sp>
      <p:cxnSp>
        <p:nvCxnSpPr>
          <p:cNvPr id="88" name="Connector: Elbow 87">
            <a:extLst>
              <a:ext uri="{FF2B5EF4-FFF2-40B4-BE49-F238E27FC236}">
                <a16:creationId xmlns:a16="http://schemas.microsoft.com/office/drawing/2014/main" id="{94C3AC3F-C758-4378-AA28-3596A5E5C5F4}"/>
              </a:ext>
            </a:extLst>
          </p:cNvPr>
          <p:cNvCxnSpPr>
            <a:cxnSpLocks/>
            <a:endCxn id="21" idx="0"/>
          </p:cNvCxnSpPr>
          <p:nvPr/>
        </p:nvCxnSpPr>
        <p:spPr>
          <a:xfrm rot="5400000">
            <a:off x="3962770" y="3465620"/>
            <a:ext cx="1096394" cy="459420"/>
          </a:xfrm>
          <a:prstGeom prst="bentConnector3">
            <a:avLst>
              <a:gd name="adj1" fmla="val 61294"/>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D31F7F45-C0E5-4FD8-B60D-9CDB1A246F75}"/>
              </a:ext>
            </a:extLst>
          </p:cNvPr>
          <p:cNvSpPr txBox="1"/>
          <p:nvPr/>
        </p:nvSpPr>
        <p:spPr>
          <a:xfrm>
            <a:off x="4936956" y="5733169"/>
            <a:ext cx="407725" cy="369332"/>
          </a:xfrm>
          <a:prstGeom prst="rect">
            <a:avLst/>
          </a:prstGeom>
          <a:solidFill>
            <a:schemeClr val="bg1"/>
          </a:solidFill>
        </p:spPr>
        <p:txBody>
          <a:bodyPr wrap="square" rtlCol="0">
            <a:spAutoFit/>
          </a:bodyPr>
          <a:lstStyle/>
          <a:p>
            <a:r>
              <a:rPr lang="en-US" dirty="0"/>
              <a:t>8</a:t>
            </a:r>
          </a:p>
        </p:txBody>
      </p:sp>
      <p:sp>
        <p:nvSpPr>
          <p:cNvPr id="111" name="TextBox 110">
            <a:extLst>
              <a:ext uri="{FF2B5EF4-FFF2-40B4-BE49-F238E27FC236}">
                <a16:creationId xmlns:a16="http://schemas.microsoft.com/office/drawing/2014/main" id="{3D2D586C-CD84-4795-82E7-E5FE3A7F8074}"/>
              </a:ext>
            </a:extLst>
          </p:cNvPr>
          <p:cNvSpPr txBox="1"/>
          <p:nvPr/>
        </p:nvSpPr>
        <p:spPr>
          <a:xfrm>
            <a:off x="7962022" y="2617029"/>
            <a:ext cx="407725" cy="369332"/>
          </a:xfrm>
          <a:prstGeom prst="rect">
            <a:avLst/>
          </a:prstGeom>
          <a:solidFill>
            <a:schemeClr val="bg1"/>
          </a:solidFill>
        </p:spPr>
        <p:txBody>
          <a:bodyPr wrap="square" rtlCol="0">
            <a:spAutoFit/>
          </a:bodyPr>
          <a:lstStyle/>
          <a:p>
            <a:r>
              <a:rPr lang="en-US" dirty="0"/>
              <a:t>6</a:t>
            </a:r>
          </a:p>
        </p:txBody>
      </p:sp>
      <p:cxnSp>
        <p:nvCxnSpPr>
          <p:cNvPr id="119" name="Straight Connector 118">
            <a:extLst>
              <a:ext uri="{FF2B5EF4-FFF2-40B4-BE49-F238E27FC236}">
                <a16:creationId xmlns:a16="http://schemas.microsoft.com/office/drawing/2014/main" id="{80D385CC-0782-4FA0-B2E9-15C3149E4960}"/>
              </a:ext>
            </a:extLst>
          </p:cNvPr>
          <p:cNvCxnSpPr>
            <a:cxnSpLocks/>
          </p:cNvCxnSpPr>
          <p:nvPr/>
        </p:nvCxnSpPr>
        <p:spPr>
          <a:xfrm>
            <a:off x="8828836" y="117232"/>
            <a:ext cx="39522" cy="6674093"/>
          </a:xfrm>
          <a:prstGeom prst="line">
            <a:avLst/>
          </a:prstGeom>
          <a:ln w="28575">
            <a:prstDash val="dashDot"/>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A4A36CBC-77C1-41E7-80BE-4E4CE93CAF79}"/>
              </a:ext>
            </a:extLst>
          </p:cNvPr>
          <p:cNvCxnSpPr>
            <a:stCxn id="8" idx="3"/>
          </p:cNvCxnSpPr>
          <p:nvPr/>
        </p:nvCxnSpPr>
        <p:spPr>
          <a:xfrm flipV="1">
            <a:off x="2439736" y="1989337"/>
            <a:ext cx="352301" cy="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B50302BB-54AC-4F83-8A08-8FA914D5DA3D}"/>
              </a:ext>
            </a:extLst>
          </p:cNvPr>
          <p:cNvCxnSpPr>
            <a:cxnSpLocks/>
          </p:cNvCxnSpPr>
          <p:nvPr/>
        </p:nvCxnSpPr>
        <p:spPr>
          <a:xfrm flipV="1">
            <a:off x="2439735" y="3741750"/>
            <a:ext cx="362298" cy="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44AD3782-DF3C-46F5-8A54-5F4969BE38FC}"/>
              </a:ext>
            </a:extLst>
          </p:cNvPr>
          <p:cNvCxnSpPr>
            <a:cxnSpLocks/>
          </p:cNvCxnSpPr>
          <p:nvPr/>
        </p:nvCxnSpPr>
        <p:spPr>
          <a:xfrm>
            <a:off x="2792036" y="1989337"/>
            <a:ext cx="0" cy="175241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05A2217D-273A-4EE1-8AF7-C332487DB6E6}"/>
              </a:ext>
            </a:extLst>
          </p:cNvPr>
          <p:cNvCxnSpPr>
            <a:cxnSpLocks/>
            <a:endCxn id="10" idx="1"/>
          </p:cNvCxnSpPr>
          <p:nvPr/>
        </p:nvCxnSpPr>
        <p:spPr>
          <a:xfrm>
            <a:off x="2792036" y="2510161"/>
            <a:ext cx="612792" cy="0"/>
          </a:xfrm>
          <a:prstGeom prst="straightConnector1">
            <a:avLst/>
          </a:prstGeom>
          <a:ln w="28575">
            <a:headEnd w="lg" len="lg"/>
            <a:tailEnd type="stealth" w="lg" len="lg"/>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80E37AF6-F456-45DA-919D-64ED22016BB9}"/>
              </a:ext>
            </a:extLst>
          </p:cNvPr>
          <p:cNvSpPr txBox="1"/>
          <p:nvPr/>
        </p:nvSpPr>
        <p:spPr>
          <a:xfrm>
            <a:off x="4557982" y="3338166"/>
            <a:ext cx="407725" cy="369332"/>
          </a:xfrm>
          <a:prstGeom prst="rect">
            <a:avLst/>
          </a:prstGeom>
          <a:solidFill>
            <a:schemeClr val="bg1"/>
          </a:solidFill>
        </p:spPr>
        <p:txBody>
          <a:bodyPr wrap="square" rtlCol="0">
            <a:spAutoFit/>
          </a:bodyPr>
          <a:lstStyle/>
          <a:p>
            <a:r>
              <a:rPr lang="en-US" dirty="0"/>
              <a:t>3</a:t>
            </a:r>
          </a:p>
        </p:txBody>
      </p:sp>
      <p:sp>
        <p:nvSpPr>
          <p:cNvPr id="66" name="TextBox 65">
            <a:extLst>
              <a:ext uri="{FF2B5EF4-FFF2-40B4-BE49-F238E27FC236}">
                <a16:creationId xmlns:a16="http://schemas.microsoft.com/office/drawing/2014/main" id="{561F2AEB-78A0-4241-AD43-98AA6C41C0C9}"/>
              </a:ext>
            </a:extLst>
          </p:cNvPr>
          <p:cNvSpPr txBox="1"/>
          <p:nvPr/>
        </p:nvSpPr>
        <p:spPr>
          <a:xfrm>
            <a:off x="2615278" y="2138641"/>
            <a:ext cx="407725" cy="369332"/>
          </a:xfrm>
          <a:prstGeom prst="rect">
            <a:avLst/>
          </a:prstGeom>
          <a:solidFill>
            <a:schemeClr val="bg1"/>
          </a:solidFill>
        </p:spPr>
        <p:txBody>
          <a:bodyPr wrap="square" rtlCol="0">
            <a:spAutoFit/>
          </a:bodyPr>
          <a:lstStyle/>
          <a:p>
            <a:r>
              <a:rPr lang="en-US" dirty="0"/>
              <a:t>1</a:t>
            </a:r>
          </a:p>
        </p:txBody>
      </p:sp>
    </p:spTree>
    <p:extLst>
      <p:ext uri="{BB962C8B-B14F-4D97-AF65-F5344CB8AC3E}">
        <p14:creationId xmlns:p14="http://schemas.microsoft.com/office/powerpoint/2010/main" val="21371639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C481D5-FE3E-479B-BFB4-809F2E3010D6}"/>
              </a:ext>
            </a:extLst>
          </p:cNvPr>
          <p:cNvSpPr/>
          <p:nvPr/>
        </p:nvSpPr>
        <p:spPr>
          <a:xfrm>
            <a:off x="2583402" y="301841"/>
            <a:ext cx="7315200" cy="72796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1"/>
                </a:solidFill>
              </a:rPr>
              <a:t>Data Pipe Line Setup </a:t>
            </a:r>
          </a:p>
        </p:txBody>
      </p:sp>
      <p:sp>
        <p:nvSpPr>
          <p:cNvPr id="4" name="TextBox 3">
            <a:extLst>
              <a:ext uri="{FF2B5EF4-FFF2-40B4-BE49-F238E27FC236}">
                <a16:creationId xmlns:a16="http://schemas.microsoft.com/office/drawing/2014/main" id="{F672D15F-CA98-4306-B0BD-C1441A2A44EA}"/>
              </a:ext>
            </a:extLst>
          </p:cNvPr>
          <p:cNvSpPr txBox="1"/>
          <p:nvPr/>
        </p:nvSpPr>
        <p:spPr>
          <a:xfrm>
            <a:off x="870012" y="1722268"/>
            <a:ext cx="10804124" cy="2585323"/>
          </a:xfrm>
          <a:prstGeom prst="rect">
            <a:avLst/>
          </a:prstGeom>
          <a:noFill/>
        </p:spPr>
        <p:txBody>
          <a:bodyPr wrap="square" rtlCol="0">
            <a:spAutoFit/>
          </a:bodyPr>
          <a:lstStyle/>
          <a:p>
            <a:pPr marL="285750" indent="-285750">
              <a:buFont typeface="Arial" panose="020B0604020202020204" pitchFamily="34" charset="0"/>
              <a:buChar char="•"/>
            </a:pPr>
            <a:r>
              <a:rPr lang="en-US" dirty="0"/>
              <a:t> All the Components with Version list required to setup the environments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 to install each components with command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Code execution part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Complete Code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B2E0A45A-DA94-4FFF-833A-3BA2C416EDBD}"/>
              </a:ext>
            </a:extLst>
          </p:cNvPr>
          <p:cNvSpPr txBox="1"/>
          <p:nvPr/>
        </p:nvSpPr>
        <p:spPr>
          <a:xfrm>
            <a:off x="1908699" y="3639845"/>
            <a:ext cx="4625266" cy="369332"/>
          </a:xfrm>
          <a:prstGeom prst="rect">
            <a:avLst/>
          </a:prstGeom>
          <a:noFill/>
        </p:spPr>
        <p:txBody>
          <a:bodyPr wrap="square" rtlCol="0">
            <a:spAutoFit/>
          </a:bodyPr>
          <a:lstStyle/>
          <a:p>
            <a:endParaRPr lang="en-US" dirty="0"/>
          </a:p>
        </p:txBody>
      </p:sp>
      <p:graphicFrame>
        <p:nvGraphicFramePr>
          <p:cNvPr id="6" name="Object 5">
            <a:extLst>
              <a:ext uri="{FF2B5EF4-FFF2-40B4-BE49-F238E27FC236}">
                <a16:creationId xmlns:a16="http://schemas.microsoft.com/office/drawing/2014/main" id="{693C62EE-AC68-4A94-AE0D-44E1E523A25D}"/>
              </a:ext>
            </a:extLst>
          </p:cNvPr>
          <p:cNvGraphicFramePr>
            <a:graphicFrameLocks noChangeAspect="1"/>
          </p:cNvGraphicFramePr>
          <p:nvPr>
            <p:extLst>
              <p:ext uri="{D42A27DB-BD31-4B8C-83A1-F6EECF244321}">
                <p14:modId xmlns:p14="http://schemas.microsoft.com/office/powerpoint/2010/main" val="3913275753"/>
              </p:ext>
            </p:extLst>
          </p:nvPr>
        </p:nvGraphicFramePr>
        <p:xfrm>
          <a:off x="1905000" y="4087813"/>
          <a:ext cx="1044575" cy="439737"/>
        </p:xfrm>
        <a:graphic>
          <a:graphicData uri="http://schemas.openxmlformats.org/presentationml/2006/ole">
            <mc:AlternateContent xmlns:mc="http://schemas.openxmlformats.org/markup-compatibility/2006">
              <mc:Choice xmlns:v="urn:schemas-microsoft-com:vml" Requires="v">
                <p:oleObj spid="_x0000_s1039" name="Packager Shell Object" showAsIcon="1" r:id="rId3" imgW="1044360" imgH="439560" progId="Package">
                  <p:embed/>
                </p:oleObj>
              </mc:Choice>
              <mc:Fallback>
                <p:oleObj name="Packager Shell Object" showAsIcon="1" r:id="rId3" imgW="1044360" imgH="439560" progId="Package">
                  <p:embed/>
                  <p:pic>
                    <p:nvPicPr>
                      <p:cNvPr id="0" name=""/>
                      <p:cNvPicPr/>
                      <p:nvPr/>
                    </p:nvPicPr>
                    <p:blipFill>
                      <a:blip r:embed="rId4"/>
                      <a:stretch>
                        <a:fillRect/>
                      </a:stretch>
                    </p:blipFill>
                    <p:spPr>
                      <a:xfrm>
                        <a:off x="1905000" y="4087813"/>
                        <a:ext cx="1044575" cy="439737"/>
                      </a:xfrm>
                      <a:prstGeom prst="rect">
                        <a:avLst/>
                      </a:prstGeom>
                    </p:spPr>
                  </p:pic>
                </p:oleObj>
              </mc:Fallback>
            </mc:AlternateContent>
          </a:graphicData>
        </a:graphic>
      </p:graphicFrame>
    </p:spTree>
    <p:extLst>
      <p:ext uri="{BB962C8B-B14F-4D97-AF65-F5344CB8AC3E}">
        <p14:creationId xmlns:p14="http://schemas.microsoft.com/office/powerpoint/2010/main" val="1602155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FEF9096-D34D-4FB2-B1FC-471D8DD91915}"/>
              </a:ext>
            </a:extLst>
          </p:cNvPr>
          <p:cNvSpPr/>
          <p:nvPr/>
        </p:nvSpPr>
        <p:spPr>
          <a:xfrm>
            <a:off x="736847" y="946214"/>
            <a:ext cx="10475650" cy="6463308"/>
          </a:xfrm>
          <a:prstGeom prst="rect">
            <a:avLst/>
          </a:prstGeom>
        </p:spPr>
        <p:txBody>
          <a:bodyPr wrap="square">
            <a:spAutoFit/>
          </a:bodyPr>
          <a:lstStyle/>
          <a:p>
            <a:r>
              <a:rPr lang="en-US" dirty="0">
                <a:solidFill>
                  <a:srgbClr val="333333"/>
                </a:solidFill>
                <a:latin typeface="Arial" panose="020B0604020202020204" pitchFamily="34" charset="0"/>
              </a:rPr>
              <a:t>Used Parquet File Format  for better efficiency and performance .Snappy and GZIP compression can be used to save more space as it is </a:t>
            </a:r>
          </a:p>
          <a:p>
            <a:endParaRPr lang="en-US" dirty="0">
              <a:solidFill>
                <a:srgbClr val="333333"/>
              </a:solidFill>
              <a:latin typeface="Arial" panose="020B0604020202020204" pitchFamily="34" charset="0"/>
            </a:endParaRPr>
          </a:p>
          <a:p>
            <a:r>
              <a:rPr lang="en-US" b="1" dirty="0">
                <a:solidFill>
                  <a:srgbClr val="333333"/>
                </a:solidFill>
                <a:latin typeface="Arial" panose="020B0604020202020204" pitchFamily="34" charset="0"/>
              </a:rPr>
              <a:t>Advantages :</a:t>
            </a:r>
          </a:p>
          <a:p>
            <a:endParaRPr lang="en-US" b="1" dirty="0">
              <a:solidFill>
                <a:srgbClr val="333333"/>
              </a:solidFill>
              <a:latin typeface="Arial" panose="020B0604020202020204" pitchFamily="34" charset="0"/>
            </a:endParaRPr>
          </a:p>
          <a:p>
            <a:r>
              <a:rPr lang="en-US" b="1" dirty="0"/>
              <a:t>Storage efficiency</a:t>
            </a:r>
            <a:r>
              <a:rPr lang="en-US" dirty="0"/>
              <a:t> – with Parquet or Kudu and Snappy compression the total volume of the data can be reduced by a factor 10 comparing to uncompressed simple serialization format.</a:t>
            </a:r>
          </a:p>
          <a:p>
            <a:endParaRPr lang="en-US" dirty="0"/>
          </a:p>
          <a:p>
            <a:r>
              <a:rPr lang="en-US" b="1" dirty="0"/>
              <a:t>Data ingestion speed</a:t>
            </a:r>
            <a:r>
              <a:rPr lang="en-US" dirty="0"/>
              <a:t> – all tested file based solutions provide fast ingestion rate (between x2 and x10) than specialized storage engines or </a:t>
            </a:r>
            <a:r>
              <a:rPr lang="en-US" dirty="0" err="1"/>
              <a:t>MapFiles</a:t>
            </a:r>
            <a:r>
              <a:rPr lang="en-US" dirty="0"/>
              <a:t> (sorted sequence).</a:t>
            </a:r>
          </a:p>
          <a:p>
            <a:endParaRPr lang="en-US" dirty="0"/>
          </a:p>
          <a:p>
            <a:r>
              <a:rPr lang="en-US" b="1" dirty="0"/>
              <a:t>Random data access time</a:t>
            </a:r>
            <a:r>
              <a:rPr lang="en-US" dirty="0"/>
              <a:t> – using HBase or Kudu, typical random data lookup speed is below 500ms. With smart HDFS namespace partitioning Parquet could deliver random lookup on a level of a second but consumes more resources.</a:t>
            </a:r>
          </a:p>
          <a:p>
            <a:endParaRPr lang="en-US" dirty="0"/>
          </a:p>
          <a:p>
            <a:r>
              <a:rPr lang="en-US" b="1" dirty="0"/>
              <a:t>Data analytics</a:t>
            </a:r>
            <a:r>
              <a:rPr lang="en-US" dirty="0"/>
              <a:t> – with Parquet or Kudu it is possible to perform fast and scalable (typically more than 300k records per second per CPU core) data aggregation, filtering and reporting.</a:t>
            </a:r>
          </a:p>
          <a:p>
            <a:r>
              <a:rPr lang="en-US" b="1" dirty="0"/>
              <a:t>Support of in-place data mutation</a:t>
            </a:r>
            <a:r>
              <a:rPr lang="en-US" dirty="0"/>
              <a:t> – HBase and Kudu can modify records (schema and values) in-place where it is not possible with data stored directly in HDFS files</a:t>
            </a:r>
          </a:p>
          <a:p>
            <a:endParaRPr lang="en-US" dirty="0"/>
          </a:p>
          <a:p>
            <a:r>
              <a:rPr lang="en-US" b="1" dirty="0"/>
              <a:t>Joining Queries</a:t>
            </a:r>
            <a:r>
              <a:rPr lang="en-US" dirty="0"/>
              <a:t> – Used same data type to join tables .</a:t>
            </a:r>
            <a:endParaRPr lang="en-US" dirty="0">
              <a:solidFill>
                <a:srgbClr val="333333"/>
              </a:solidFill>
              <a:latin typeface="Arial" panose="020B0604020202020204" pitchFamily="34" charset="0"/>
            </a:endParaRPr>
          </a:p>
          <a:p>
            <a:endParaRPr lang="en-US" dirty="0">
              <a:solidFill>
                <a:srgbClr val="333333"/>
              </a:solidFill>
              <a:latin typeface="Arial" panose="020B0604020202020204" pitchFamily="34" charset="0"/>
            </a:endParaRPr>
          </a:p>
          <a:p>
            <a:endParaRPr lang="en-US" b="0" i="0" dirty="0">
              <a:solidFill>
                <a:srgbClr val="333333"/>
              </a:solidFill>
              <a:effectLst/>
              <a:latin typeface="Arial" panose="020B0604020202020204" pitchFamily="34" charset="0"/>
            </a:endParaRPr>
          </a:p>
        </p:txBody>
      </p:sp>
      <p:sp>
        <p:nvSpPr>
          <p:cNvPr id="3" name="Rectangle 2">
            <a:extLst>
              <a:ext uri="{FF2B5EF4-FFF2-40B4-BE49-F238E27FC236}">
                <a16:creationId xmlns:a16="http://schemas.microsoft.com/office/drawing/2014/main" id="{A293C08A-5CB5-4CA1-A003-06FB6EA900F1}"/>
              </a:ext>
            </a:extLst>
          </p:cNvPr>
          <p:cNvSpPr/>
          <p:nvPr/>
        </p:nvSpPr>
        <p:spPr>
          <a:xfrm>
            <a:off x="962025" y="85539"/>
            <a:ext cx="10250472" cy="60368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1"/>
                </a:solidFill>
                <a:latin typeface="Arial" panose="020B0604020202020204" pitchFamily="34" charset="0"/>
              </a:rPr>
              <a:t>Performance</a:t>
            </a:r>
            <a:endParaRPr lang="en-US" b="1" dirty="0">
              <a:solidFill>
                <a:schemeClr val="accent1"/>
              </a:solidFill>
            </a:endParaRPr>
          </a:p>
        </p:txBody>
      </p:sp>
    </p:spTree>
    <p:extLst>
      <p:ext uri="{BB962C8B-B14F-4D97-AF65-F5344CB8AC3E}">
        <p14:creationId xmlns:p14="http://schemas.microsoft.com/office/powerpoint/2010/main" val="9682654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5F43E-BC08-4B0D-8CA7-46F1FB269FE8}"/>
              </a:ext>
            </a:extLst>
          </p:cNvPr>
          <p:cNvSpPr>
            <a:spLocks noGrp="1"/>
          </p:cNvSpPr>
          <p:nvPr>
            <p:ph type="ctrTitle"/>
          </p:nvPr>
        </p:nvSpPr>
        <p:spPr>
          <a:xfrm>
            <a:off x="1204404" y="65920"/>
            <a:ext cx="9749346" cy="715130"/>
          </a:xfr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400" b="1" dirty="0">
                <a:solidFill>
                  <a:schemeClr val="accent1"/>
                </a:solidFill>
                <a:latin typeface="Arial" panose="020B0604020202020204" pitchFamily="34" charset="0"/>
                <a:ea typeface="+mn-ea"/>
                <a:cs typeface="+mn-cs"/>
              </a:rPr>
              <a:t>Data Cleaning </a:t>
            </a:r>
          </a:p>
        </p:txBody>
      </p:sp>
      <p:sp>
        <p:nvSpPr>
          <p:cNvPr id="3" name="Subtitle 2">
            <a:extLst>
              <a:ext uri="{FF2B5EF4-FFF2-40B4-BE49-F238E27FC236}">
                <a16:creationId xmlns:a16="http://schemas.microsoft.com/office/drawing/2014/main" id="{77A5834A-6346-415A-AB4B-464B1FF51B57}"/>
              </a:ext>
            </a:extLst>
          </p:cNvPr>
          <p:cNvSpPr>
            <a:spLocks noGrp="1"/>
          </p:cNvSpPr>
          <p:nvPr>
            <p:ph type="subTitle" idx="1"/>
          </p:nvPr>
        </p:nvSpPr>
        <p:spPr>
          <a:xfrm>
            <a:off x="1296140" y="1535837"/>
            <a:ext cx="9371860" cy="3721963"/>
          </a:xfrm>
        </p:spPr>
        <p:txBody>
          <a:bodyPr>
            <a:normAutofit/>
          </a:bodyPr>
          <a:lstStyle/>
          <a:p>
            <a:pPr marL="342900" indent="-342900" algn="l">
              <a:buFont typeface="Arial" panose="020B0604020202020204" pitchFamily="34" charset="0"/>
              <a:buChar char="•"/>
            </a:pPr>
            <a:r>
              <a:rPr lang="en-US" sz="1800" dirty="0"/>
              <a:t>Shell Script has been used to  replicate the scenario of continuous data from Sockets /sources</a:t>
            </a:r>
          </a:p>
          <a:p>
            <a:pPr marL="342900" indent="-342900" algn="l">
              <a:buFont typeface="Arial" panose="020B0604020202020204" pitchFamily="34" charset="0"/>
              <a:buChar char="•"/>
            </a:pPr>
            <a:endParaRPr lang="en-US" sz="1800" dirty="0"/>
          </a:p>
          <a:p>
            <a:pPr marL="342900" indent="-342900" algn="l">
              <a:buFont typeface="Arial" panose="020B0604020202020204" pitchFamily="34" charset="0"/>
              <a:buChar char="•"/>
            </a:pPr>
            <a:r>
              <a:rPr lang="en-US" sz="1800" dirty="0"/>
              <a:t>Date Column conversion from EPOCH to Human Readable format </a:t>
            </a:r>
          </a:p>
          <a:p>
            <a:pPr marL="342900" indent="-342900" algn="l">
              <a:buFont typeface="Arial" panose="020B0604020202020204" pitchFamily="34" charset="0"/>
              <a:buChar char="•"/>
            </a:pPr>
            <a:endParaRPr lang="en-US" sz="1800" dirty="0"/>
          </a:p>
          <a:p>
            <a:pPr marL="342900" indent="-342900" algn="l">
              <a:buFont typeface="Arial" panose="020B0604020202020204" pitchFamily="34" charset="0"/>
              <a:buChar char="•"/>
            </a:pPr>
            <a:r>
              <a:rPr lang="en-US" sz="1800" dirty="0"/>
              <a:t>Deriving the columns from the Timestamp field i.e. (date, hour &amp; minute)</a:t>
            </a:r>
          </a:p>
          <a:p>
            <a:pPr marL="342900" indent="-342900" algn="l">
              <a:buFont typeface="Arial" panose="020B0604020202020204" pitchFamily="34" charset="0"/>
              <a:buChar char="•"/>
            </a:pPr>
            <a:endParaRPr lang="en-US" sz="1800" dirty="0"/>
          </a:p>
          <a:p>
            <a:pPr marL="342900" indent="-342900" algn="l">
              <a:buFont typeface="Arial" panose="020B0604020202020204" pitchFamily="34" charset="0"/>
              <a:buChar char="•"/>
            </a:pPr>
            <a:r>
              <a:rPr lang="en-US" sz="1800" dirty="0"/>
              <a:t>Aggregation of data after every hour </a:t>
            </a:r>
          </a:p>
        </p:txBody>
      </p:sp>
    </p:spTree>
    <p:extLst>
      <p:ext uri="{BB962C8B-B14F-4D97-AF65-F5344CB8AC3E}">
        <p14:creationId xmlns:p14="http://schemas.microsoft.com/office/powerpoint/2010/main" val="10637743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7E23F-BD07-407D-895B-F76F379CB545}"/>
              </a:ext>
            </a:extLst>
          </p:cNvPr>
          <p:cNvSpPr>
            <a:spLocks noGrp="1"/>
          </p:cNvSpPr>
          <p:nvPr>
            <p:ph type="title"/>
          </p:nvPr>
        </p:nvSpPr>
        <p:spPr>
          <a:xfrm>
            <a:off x="838200" y="365126"/>
            <a:ext cx="4600575" cy="730250"/>
          </a:xfrm>
        </p:spPr>
        <p:txBody>
          <a:bodyPr/>
          <a:lstStyle/>
          <a:p>
            <a:pPr algn="ctr"/>
            <a:r>
              <a:rPr lang="en-US" sz="2400" b="1" dirty="0">
                <a:solidFill>
                  <a:schemeClr val="accent1"/>
                </a:solidFill>
                <a:latin typeface="Arial" panose="020B0604020202020204" pitchFamily="34" charset="0"/>
                <a:ea typeface="+mn-ea"/>
                <a:cs typeface="+mn-cs"/>
              </a:rPr>
              <a:t>Sample Result for Alert Type1</a:t>
            </a:r>
          </a:p>
        </p:txBody>
      </p:sp>
      <p:graphicFrame>
        <p:nvGraphicFramePr>
          <p:cNvPr id="4" name="Content Placeholder 3">
            <a:extLst>
              <a:ext uri="{FF2B5EF4-FFF2-40B4-BE49-F238E27FC236}">
                <a16:creationId xmlns:a16="http://schemas.microsoft.com/office/drawing/2014/main" id="{21836680-20E4-4BA0-86A2-EBAA2E5BC35A}"/>
              </a:ext>
            </a:extLst>
          </p:cNvPr>
          <p:cNvGraphicFramePr>
            <a:graphicFrameLocks noGrp="1"/>
          </p:cNvGraphicFramePr>
          <p:nvPr>
            <p:ph idx="1"/>
            <p:extLst>
              <p:ext uri="{D42A27DB-BD31-4B8C-83A1-F6EECF244321}">
                <p14:modId xmlns:p14="http://schemas.microsoft.com/office/powerpoint/2010/main" val="3832708782"/>
              </p:ext>
            </p:extLst>
          </p:nvPr>
        </p:nvGraphicFramePr>
        <p:xfrm>
          <a:off x="838201" y="1511935"/>
          <a:ext cx="7724774" cy="5261604"/>
        </p:xfrm>
        <a:graphic>
          <a:graphicData uri="http://schemas.openxmlformats.org/drawingml/2006/table">
            <a:tbl>
              <a:tblPr>
                <a:tableStyleId>{5C22544A-7EE6-4342-B048-85BDC9FD1C3A}</a:tableStyleId>
              </a:tblPr>
              <a:tblGrid>
                <a:gridCol w="4034397">
                  <a:extLst>
                    <a:ext uri="{9D8B030D-6E8A-4147-A177-3AD203B41FA5}">
                      <a16:colId xmlns:a16="http://schemas.microsoft.com/office/drawing/2014/main" val="3734393691"/>
                    </a:ext>
                  </a:extLst>
                </a:gridCol>
                <a:gridCol w="3690377">
                  <a:extLst>
                    <a:ext uri="{9D8B030D-6E8A-4147-A177-3AD203B41FA5}">
                      <a16:colId xmlns:a16="http://schemas.microsoft.com/office/drawing/2014/main" val="837261577"/>
                    </a:ext>
                  </a:extLst>
                </a:gridCol>
              </a:tblGrid>
              <a:tr h="438467">
                <a:tc gridSpan="2">
                  <a:txBody>
                    <a:bodyPr/>
                    <a:lstStyle/>
                    <a:p>
                      <a:pPr algn="ctr" fontAlgn="b"/>
                      <a:r>
                        <a:rPr lang="en-US" sz="2400" b="1" u="none" strike="noStrike" dirty="0" err="1">
                          <a:effectLst/>
                        </a:rPr>
                        <a:t>mysql</a:t>
                      </a:r>
                      <a:r>
                        <a:rPr lang="en-US" sz="2400" b="1" u="none" strike="noStrike" dirty="0">
                          <a:effectLst/>
                        </a:rPr>
                        <a:t>&gt; select * from result1 limit 10;</a:t>
                      </a:r>
                      <a:endParaRPr lang="en-US" sz="2400" b="1" i="0" u="none" strike="noStrike" dirty="0">
                        <a:solidFill>
                          <a:srgbClr val="000000"/>
                        </a:solidFill>
                        <a:effectLst/>
                        <a:latin typeface="Calibri" panose="020F0502020204030204" pitchFamily="34" charset="0"/>
                      </a:endParaRPr>
                    </a:p>
                  </a:txBody>
                  <a:tcPr marL="7620" marR="7620" marT="7620" marB="0" anchor="b">
                    <a:solidFill>
                      <a:schemeClr val="bg1">
                        <a:lumMod val="75000"/>
                      </a:schemeClr>
                    </a:solidFill>
                  </a:tcPr>
                </a:tc>
                <a:tc hMerge="1">
                  <a:txBody>
                    <a:bodyPr/>
                    <a:lstStyle/>
                    <a:p>
                      <a:endParaRPr lang="en-US"/>
                    </a:p>
                  </a:txBody>
                  <a:tcPr/>
                </a:tc>
                <a:extLst>
                  <a:ext uri="{0D108BD9-81ED-4DB2-BD59-A6C34878D82A}">
                    <a16:rowId xmlns:a16="http://schemas.microsoft.com/office/drawing/2014/main" val="445233501"/>
                  </a:ext>
                </a:extLst>
              </a:tr>
              <a:tr h="438467">
                <a:tc>
                  <a:txBody>
                    <a:bodyPr/>
                    <a:lstStyle/>
                    <a:p>
                      <a:pPr algn="l" fontAlgn="ctr"/>
                      <a:r>
                        <a:rPr lang="en-US" sz="2400" b="1" u="none" strike="noStrike" dirty="0">
                          <a:effectLst/>
                        </a:rPr>
                        <a:t>                  id</a:t>
                      </a:r>
                      <a:endParaRPr lang="en-US" sz="2400" b="1" i="0" u="none" strike="noStrike" dirty="0">
                        <a:solidFill>
                          <a:srgbClr val="000000"/>
                        </a:solidFill>
                        <a:effectLst/>
                        <a:latin typeface="Calibri" panose="020F0502020204030204" pitchFamily="34" charset="0"/>
                      </a:endParaRPr>
                    </a:p>
                  </a:txBody>
                  <a:tcPr marL="7620" marR="7620" marT="7620" marB="0" anchor="ctr">
                    <a:solidFill>
                      <a:schemeClr val="bg1">
                        <a:lumMod val="75000"/>
                      </a:schemeClr>
                    </a:solidFill>
                  </a:tcPr>
                </a:tc>
                <a:tc>
                  <a:txBody>
                    <a:bodyPr/>
                    <a:lstStyle/>
                    <a:p>
                      <a:pPr algn="l" fontAlgn="ctr"/>
                      <a:r>
                        <a:rPr lang="en-US" sz="2400" b="1" u="none" strike="noStrike" dirty="0">
                          <a:effectLst/>
                        </a:rPr>
                        <a:t>                                  </a:t>
                      </a:r>
                      <a:r>
                        <a:rPr lang="en-US" sz="2400" b="1" u="none" strike="noStrike" dirty="0" err="1">
                          <a:effectLst/>
                        </a:rPr>
                        <a:t>Alert_type</a:t>
                      </a:r>
                      <a:endParaRPr lang="en-US" sz="2400" b="1" i="0" u="none" strike="noStrike" dirty="0">
                        <a:solidFill>
                          <a:srgbClr val="000000"/>
                        </a:solidFill>
                        <a:effectLst/>
                        <a:latin typeface="Calibri" panose="020F0502020204030204" pitchFamily="34" charset="0"/>
                      </a:endParaRPr>
                    </a:p>
                  </a:txBody>
                  <a:tcPr marL="7620" marR="7620" marT="7620" marB="0" anchor="ctr">
                    <a:solidFill>
                      <a:schemeClr val="bg1">
                        <a:lumMod val="75000"/>
                      </a:schemeClr>
                    </a:solidFill>
                  </a:tcPr>
                </a:tc>
                <a:extLst>
                  <a:ext uri="{0D108BD9-81ED-4DB2-BD59-A6C34878D82A}">
                    <a16:rowId xmlns:a16="http://schemas.microsoft.com/office/drawing/2014/main" val="3848386007"/>
                  </a:ext>
                </a:extLst>
              </a:tr>
              <a:tr h="438467">
                <a:tc>
                  <a:txBody>
                    <a:bodyPr/>
                    <a:lstStyle/>
                    <a:p>
                      <a:pPr algn="l" fontAlgn="b"/>
                      <a:r>
                        <a:rPr lang="en-US" sz="2400" u="none" strike="noStrike" dirty="0">
                          <a:effectLst/>
                        </a:rPr>
                        <a:t> 0_1_02-09-2013_7  </a:t>
                      </a:r>
                      <a:endParaRPr lang="en-US" sz="24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dirty="0">
                          <a:effectLst/>
                        </a:rPr>
                        <a:t>0</a:t>
                      </a:r>
                      <a:endParaRPr lang="en-US"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98577071"/>
                  </a:ext>
                </a:extLst>
              </a:tr>
              <a:tr h="438467">
                <a:tc>
                  <a:txBody>
                    <a:bodyPr/>
                    <a:lstStyle/>
                    <a:p>
                      <a:pPr algn="l" fontAlgn="b"/>
                      <a:r>
                        <a:rPr lang="en-US" sz="2400" u="none" strike="noStrike" dirty="0">
                          <a:effectLst/>
                        </a:rPr>
                        <a:t> 0_3_10-09-2013_8  </a:t>
                      </a:r>
                      <a:endParaRPr lang="en-US" sz="24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a:effectLst/>
                        </a:rPr>
                        <a:t>0</a:t>
                      </a:r>
                      <a:endParaRPr lang="en-US"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70321341"/>
                  </a:ext>
                </a:extLst>
              </a:tr>
              <a:tr h="438467">
                <a:tc>
                  <a:txBody>
                    <a:bodyPr/>
                    <a:lstStyle/>
                    <a:p>
                      <a:pPr algn="l" fontAlgn="b"/>
                      <a:r>
                        <a:rPr lang="en-US" sz="2400" u="none" strike="noStrike" dirty="0">
                          <a:effectLst/>
                        </a:rPr>
                        <a:t> 0_1_02-09-2013_8  </a:t>
                      </a:r>
                      <a:endParaRPr lang="en-US" sz="24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a:effectLst/>
                        </a:rPr>
                        <a:t>0</a:t>
                      </a:r>
                      <a:endParaRPr lang="en-US"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88709619"/>
                  </a:ext>
                </a:extLst>
              </a:tr>
              <a:tr h="438467">
                <a:tc>
                  <a:txBody>
                    <a:bodyPr/>
                    <a:lstStyle/>
                    <a:p>
                      <a:pPr algn="l" fontAlgn="b"/>
                      <a:r>
                        <a:rPr lang="en-US" sz="2400" u="none" strike="noStrike" dirty="0">
                          <a:effectLst/>
                        </a:rPr>
                        <a:t> 0_3_10-09-2013_9  </a:t>
                      </a:r>
                      <a:endParaRPr lang="en-US" sz="24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dirty="0">
                          <a:effectLst/>
                        </a:rPr>
                        <a:t>0</a:t>
                      </a:r>
                      <a:endParaRPr lang="en-US"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047070457"/>
                  </a:ext>
                </a:extLst>
              </a:tr>
              <a:tr h="438467">
                <a:tc>
                  <a:txBody>
                    <a:bodyPr/>
                    <a:lstStyle/>
                    <a:p>
                      <a:pPr algn="l" fontAlgn="b"/>
                      <a:r>
                        <a:rPr lang="en-US" sz="2400" u="none" strike="noStrike" dirty="0">
                          <a:effectLst/>
                        </a:rPr>
                        <a:t> 0_1_02-09-2013_9  </a:t>
                      </a:r>
                      <a:endParaRPr lang="en-US" sz="24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dirty="0">
                          <a:effectLst/>
                        </a:rPr>
                        <a:t>0</a:t>
                      </a:r>
                      <a:endParaRPr lang="en-US"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92892063"/>
                  </a:ext>
                </a:extLst>
              </a:tr>
              <a:tr h="438467">
                <a:tc>
                  <a:txBody>
                    <a:bodyPr/>
                    <a:lstStyle/>
                    <a:p>
                      <a:pPr algn="l" fontAlgn="b"/>
                      <a:r>
                        <a:rPr lang="en-US" sz="2400" u="none" strike="noStrike" dirty="0">
                          <a:effectLst/>
                        </a:rPr>
                        <a:t> 0_3_10-09-2013_10 </a:t>
                      </a:r>
                      <a:endParaRPr lang="en-US" sz="24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dirty="0">
                          <a:effectLst/>
                        </a:rPr>
                        <a:t>0</a:t>
                      </a:r>
                      <a:endParaRPr lang="en-US"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658796924"/>
                  </a:ext>
                </a:extLst>
              </a:tr>
              <a:tr h="438467">
                <a:tc>
                  <a:txBody>
                    <a:bodyPr/>
                    <a:lstStyle/>
                    <a:p>
                      <a:pPr algn="l" fontAlgn="b"/>
                      <a:r>
                        <a:rPr lang="en-US" sz="2400" u="none" strike="noStrike" dirty="0">
                          <a:effectLst/>
                        </a:rPr>
                        <a:t> </a:t>
                      </a:r>
                      <a:r>
                        <a:rPr lang="en-US" sz="2400" u="none" strike="noStrike" kern="1200" dirty="0">
                          <a:solidFill>
                            <a:schemeClr val="dk1"/>
                          </a:solidFill>
                          <a:effectLst/>
                          <a:latin typeface="+mn-lt"/>
                          <a:ea typeface="+mn-ea"/>
                          <a:cs typeface="+mn-cs"/>
                        </a:rPr>
                        <a:t>0_1_02-09-2013_10</a:t>
                      </a:r>
                      <a:r>
                        <a:rPr lang="en-US" sz="2400" u="none" strike="noStrike" dirty="0">
                          <a:effectLst/>
                        </a:rPr>
                        <a:t> </a:t>
                      </a:r>
                      <a:endParaRPr lang="en-US" sz="24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dirty="0">
                          <a:effectLst/>
                        </a:rPr>
                        <a:t>0</a:t>
                      </a:r>
                      <a:endParaRPr lang="en-US"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77967788"/>
                  </a:ext>
                </a:extLst>
              </a:tr>
              <a:tr h="438467">
                <a:tc>
                  <a:txBody>
                    <a:bodyPr/>
                    <a:lstStyle/>
                    <a:p>
                      <a:pPr algn="l" fontAlgn="b"/>
                      <a:r>
                        <a:rPr lang="en-US" sz="2400" u="none" strike="noStrike">
                          <a:effectLst/>
                        </a:rPr>
                        <a:t> 0_3_10-09-2013_11 </a:t>
                      </a:r>
                      <a:endParaRPr lang="en-US" sz="24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dirty="0">
                          <a:effectLst/>
                        </a:rPr>
                        <a:t>0</a:t>
                      </a:r>
                      <a:endParaRPr lang="en-US"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013634006"/>
                  </a:ext>
                </a:extLst>
              </a:tr>
              <a:tr h="438467">
                <a:tc>
                  <a:txBody>
                    <a:bodyPr/>
                    <a:lstStyle/>
                    <a:p>
                      <a:pPr algn="l" fontAlgn="b"/>
                      <a:r>
                        <a:rPr lang="en-US" sz="2400" u="none" strike="noStrike">
                          <a:effectLst/>
                        </a:rPr>
                        <a:t> 0_1_02-09-2013_11 </a:t>
                      </a:r>
                      <a:endParaRPr lang="en-US" sz="24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dirty="0">
                          <a:effectLst/>
                        </a:rPr>
                        <a:t>0</a:t>
                      </a:r>
                      <a:endParaRPr lang="en-US"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41463610"/>
                  </a:ext>
                </a:extLst>
              </a:tr>
              <a:tr h="438467">
                <a:tc>
                  <a:txBody>
                    <a:bodyPr/>
                    <a:lstStyle/>
                    <a:p>
                      <a:pPr algn="l" fontAlgn="b"/>
                      <a:r>
                        <a:rPr lang="en-US" sz="2400" u="none" strike="noStrike">
                          <a:effectLst/>
                        </a:rPr>
                        <a:t> 0_3_10-09-2013_12 </a:t>
                      </a:r>
                      <a:endParaRPr lang="en-US" sz="24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US" sz="2400" u="none" strike="noStrike" dirty="0">
                          <a:effectLst/>
                        </a:rPr>
                        <a:t>0</a:t>
                      </a:r>
                      <a:endParaRPr lang="en-US"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9942383"/>
                  </a:ext>
                </a:extLst>
              </a:tr>
            </a:tbl>
          </a:graphicData>
        </a:graphic>
      </p:graphicFrame>
    </p:spTree>
    <p:extLst>
      <p:ext uri="{BB962C8B-B14F-4D97-AF65-F5344CB8AC3E}">
        <p14:creationId xmlns:p14="http://schemas.microsoft.com/office/powerpoint/2010/main" val="28508569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51DF0-441A-4322-B2F2-542819205B12}"/>
              </a:ext>
            </a:extLst>
          </p:cNvPr>
          <p:cNvSpPr>
            <a:spLocks noGrp="1"/>
          </p:cNvSpPr>
          <p:nvPr>
            <p:ph type="title"/>
          </p:nvPr>
        </p:nvSpPr>
        <p:spPr>
          <a:xfrm>
            <a:off x="838200" y="365125"/>
            <a:ext cx="10515600" cy="606425"/>
          </a:xfrm>
        </p:spPr>
        <p:txBody>
          <a:bodyPr/>
          <a:lstStyle/>
          <a:p>
            <a:r>
              <a:rPr lang="en-US" sz="2400" b="1" dirty="0">
                <a:solidFill>
                  <a:schemeClr val="accent1"/>
                </a:solidFill>
                <a:latin typeface="Arial" panose="020B0604020202020204" pitchFamily="34" charset="0"/>
                <a:ea typeface="+mn-ea"/>
                <a:cs typeface="+mn-cs"/>
              </a:rPr>
              <a:t>Sample Result for Alert Type2</a:t>
            </a:r>
          </a:p>
        </p:txBody>
      </p:sp>
      <p:graphicFrame>
        <p:nvGraphicFramePr>
          <p:cNvPr id="4" name="Content Placeholder 3">
            <a:extLst>
              <a:ext uri="{FF2B5EF4-FFF2-40B4-BE49-F238E27FC236}">
                <a16:creationId xmlns:a16="http://schemas.microsoft.com/office/drawing/2014/main" id="{C4F448BC-8DE7-4092-BF67-9574719BFA91}"/>
              </a:ext>
            </a:extLst>
          </p:cNvPr>
          <p:cNvGraphicFramePr>
            <a:graphicFrameLocks noGrp="1"/>
          </p:cNvGraphicFramePr>
          <p:nvPr>
            <p:ph idx="1"/>
            <p:extLst>
              <p:ext uri="{D42A27DB-BD31-4B8C-83A1-F6EECF244321}">
                <p14:modId xmlns:p14="http://schemas.microsoft.com/office/powerpoint/2010/main" val="3998711426"/>
              </p:ext>
            </p:extLst>
          </p:nvPr>
        </p:nvGraphicFramePr>
        <p:xfrm>
          <a:off x="942975" y="971550"/>
          <a:ext cx="6137275" cy="5573074"/>
        </p:xfrm>
        <a:graphic>
          <a:graphicData uri="http://schemas.openxmlformats.org/drawingml/2006/table">
            <a:tbl>
              <a:tblPr/>
              <a:tblGrid>
                <a:gridCol w="3922354">
                  <a:extLst>
                    <a:ext uri="{9D8B030D-6E8A-4147-A177-3AD203B41FA5}">
                      <a16:colId xmlns:a16="http://schemas.microsoft.com/office/drawing/2014/main" val="209536260"/>
                    </a:ext>
                  </a:extLst>
                </a:gridCol>
                <a:gridCol w="2214921">
                  <a:extLst>
                    <a:ext uri="{9D8B030D-6E8A-4147-A177-3AD203B41FA5}">
                      <a16:colId xmlns:a16="http://schemas.microsoft.com/office/drawing/2014/main" val="2078646554"/>
                    </a:ext>
                  </a:extLst>
                </a:gridCol>
              </a:tblGrid>
              <a:tr h="428698">
                <a:tc>
                  <a:txBody>
                    <a:bodyPr/>
                    <a:lstStyle/>
                    <a:p>
                      <a:pPr algn="l" fontAlgn="b"/>
                      <a:r>
                        <a:rPr lang="en-US" sz="2400" b="1" i="0" u="none" strike="noStrike" dirty="0">
                          <a:solidFill>
                            <a:srgbClr val="000000"/>
                          </a:solidFill>
                          <a:effectLst/>
                          <a:latin typeface="Calibri" panose="020F0502020204030204" pitchFamily="34" charset="0"/>
                        </a:rPr>
                        <a:t> id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65000"/>
                      </a:schemeClr>
                    </a:solidFill>
                  </a:tcPr>
                </a:tc>
                <a:tc>
                  <a:txBody>
                    <a:bodyPr/>
                    <a:lstStyle/>
                    <a:p>
                      <a:pPr algn="l" fontAlgn="b"/>
                      <a:r>
                        <a:rPr lang="en-US" sz="2400" b="1" i="0" u="none" strike="noStrike" dirty="0">
                          <a:solidFill>
                            <a:srgbClr val="000000"/>
                          </a:solidFill>
                          <a:effectLst/>
                          <a:latin typeface="Calibri" panose="020F0502020204030204" pitchFamily="34" charset="0"/>
                        </a:rPr>
                        <a:t> </a:t>
                      </a:r>
                      <a:r>
                        <a:rPr lang="en-US" sz="2400" b="1" i="0" u="none" strike="noStrike" dirty="0" err="1">
                          <a:solidFill>
                            <a:srgbClr val="000000"/>
                          </a:solidFill>
                          <a:effectLst/>
                          <a:latin typeface="Calibri" panose="020F0502020204030204" pitchFamily="34" charset="0"/>
                        </a:rPr>
                        <a:t>alert_type</a:t>
                      </a:r>
                      <a:r>
                        <a:rPr lang="en-US" sz="2400" b="1" i="0" u="none" strike="noStrike" dirty="0">
                          <a:solidFill>
                            <a:srgbClr val="000000"/>
                          </a:solidFill>
                          <a:effectLst/>
                          <a:latin typeface="Calibri" panose="020F0502020204030204" pitchFamily="34" charset="0"/>
                        </a:rPr>
                        <a:t>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3559772653"/>
                  </a:ext>
                </a:extLst>
              </a:tr>
              <a:tr h="428698">
                <a:tc>
                  <a:txBody>
                    <a:bodyPr/>
                    <a:lstStyle/>
                    <a:p>
                      <a:pPr algn="l" fontAlgn="b"/>
                      <a:r>
                        <a:rPr lang="en-US" sz="2400" b="0" i="0" u="none" strike="noStrike" dirty="0">
                          <a:solidFill>
                            <a:srgbClr val="000000"/>
                          </a:solidFill>
                          <a:effectLst/>
                          <a:latin typeface="Calibri" panose="020F0502020204030204" pitchFamily="34" charset="0"/>
                        </a:rPr>
                        <a:t> 0_0_03-09-2013_3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348372"/>
                  </a:ext>
                </a:extLst>
              </a:tr>
              <a:tr h="428698">
                <a:tc>
                  <a:txBody>
                    <a:bodyPr/>
                    <a:lstStyle/>
                    <a:p>
                      <a:pPr algn="l" fontAlgn="b"/>
                      <a:r>
                        <a:rPr lang="en-US" sz="2400" b="0" i="0" u="none" strike="noStrike" dirty="0">
                          <a:solidFill>
                            <a:srgbClr val="000000"/>
                          </a:solidFill>
                          <a:effectLst/>
                          <a:latin typeface="Calibri" panose="020F0502020204030204" pitchFamily="34" charset="0"/>
                        </a:rPr>
                        <a:t> 0_0_03-09-2013_4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18329399"/>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0_0_03-09-2013_5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6119669"/>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0_0_03-09-2013_6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89932356"/>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0_0_03-09-2013_7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35074383"/>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0_0_03-09-2013_8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4360805"/>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0_0_03-09-2013_9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14628315"/>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0_0_03-09-2013_10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2410926"/>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0_0_03-09-2013_11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95634952"/>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0_0_03-09-2013_12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594728"/>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0_0_03-09-2013_13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975169"/>
                  </a:ext>
                </a:extLst>
              </a:tr>
              <a:tr h="428698">
                <a:tc>
                  <a:txBody>
                    <a:bodyPr/>
                    <a:lstStyle/>
                    <a:p>
                      <a:pPr algn="l" fontAlgn="b"/>
                      <a:r>
                        <a:rPr lang="en-US" sz="2400" b="0" i="0" u="none" strike="noStrike">
                          <a:solidFill>
                            <a:srgbClr val="000000"/>
                          </a:solidFill>
                          <a:effectLst/>
                          <a:latin typeface="Calibri" panose="020F0502020204030204" pitchFamily="34" charset="0"/>
                        </a:rPr>
                        <a:t> 0_0_03-09-2013_14 </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400" b="0" i="0" u="none" strike="noStrike" dirty="0">
                          <a:solidFill>
                            <a:srgbClr val="000000"/>
                          </a:solidFill>
                          <a:effectLst/>
                          <a:latin typeface="Calibri" panose="020F0502020204030204" pitchFamily="34" charset="0"/>
                        </a:rPr>
                        <a:t>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73130144"/>
                  </a:ext>
                </a:extLst>
              </a:tr>
            </a:tbl>
          </a:graphicData>
        </a:graphic>
      </p:graphicFrame>
    </p:spTree>
    <p:extLst>
      <p:ext uri="{BB962C8B-B14F-4D97-AF65-F5344CB8AC3E}">
        <p14:creationId xmlns:p14="http://schemas.microsoft.com/office/powerpoint/2010/main" val="4242594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25181-1CF5-45F1-B836-3D3C4C9224E6}"/>
              </a:ext>
            </a:extLst>
          </p:cNvPr>
          <p:cNvSpPr>
            <a:spLocks noGrp="1"/>
          </p:cNvSpPr>
          <p:nvPr>
            <p:ph type="title"/>
          </p:nvPr>
        </p:nvSpPr>
        <p:spPr>
          <a:xfrm>
            <a:off x="1695449" y="412751"/>
            <a:ext cx="10448925" cy="701674"/>
          </a:xfrm>
        </p:spPr>
        <p:txBody>
          <a:bodyPr/>
          <a:lstStyle/>
          <a:p>
            <a:r>
              <a:rPr lang="en-US" sz="2400" b="1" dirty="0">
                <a:solidFill>
                  <a:schemeClr val="accent1"/>
                </a:solidFill>
                <a:latin typeface="+mn-lt"/>
                <a:ea typeface="+mn-ea"/>
                <a:cs typeface="+mn-cs"/>
              </a:rPr>
              <a:t>Requirement</a:t>
            </a:r>
          </a:p>
        </p:txBody>
      </p:sp>
      <p:sp>
        <p:nvSpPr>
          <p:cNvPr id="3" name="Content Placeholder 2">
            <a:extLst>
              <a:ext uri="{FF2B5EF4-FFF2-40B4-BE49-F238E27FC236}">
                <a16:creationId xmlns:a16="http://schemas.microsoft.com/office/drawing/2014/main" id="{BF45408C-FDFD-4C9E-8927-DA98F8FE1FF0}"/>
              </a:ext>
            </a:extLst>
          </p:cNvPr>
          <p:cNvSpPr>
            <a:spLocks noGrp="1"/>
          </p:cNvSpPr>
          <p:nvPr>
            <p:ph idx="1"/>
          </p:nvPr>
        </p:nvSpPr>
        <p:spPr>
          <a:xfrm>
            <a:off x="838199" y="1285876"/>
            <a:ext cx="10601325" cy="4552949"/>
          </a:xfrm>
        </p:spPr>
        <p:txBody>
          <a:bodyPr>
            <a:normAutofit/>
          </a:bodyPr>
          <a:lstStyle/>
          <a:p>
            <a:r>
              <a:rPr lang="en-US" sz="2400" dirty="0">
                <a:solidFill>
                  <a:schemeClr val="accent1"/>
                </a:solidFill>
              </a:rPr>
              <a:t>Data must be consumed in a streaming fashion.</a:t>
            </a:r>
          </a:p>
          <a:p>
            <a:r>
              <a:rPr lang="en-US" sz="2400" dirty="0">
                <a:solidFill>
                  <a:schemeClr val="accent1"/>
                </a:solidFill>
              </a:rPr>
              <a:t>A component which will help you read the data from the decompressed file and push it to Kafka.</a:t>
            </a:r>
          </a:p>
          <a:p>
            <a:r>
              <a:rPr lang="en-US" sz="2400" dirty="0">
                <a:solidFill>
                  <a:schemeClr val="accent1"/>
                </a:solidFill>
              </a:rPr>
              <a:t>Once the data is being streamed through Kafka you may use any processing system of your choice to ingest the data.</a:t>
            </a:r>
          </a:p>
          <a:p>
            <a:r>
              <a:rPr lang="en-US" sz="2400" dirty="0">
                <a:solidFill>
                  <a:schemeClr val="accent1"/>
                </a:solidFill>
              </a:rPr>
              <a:t>Expectation is that before proceeding with any calculations, data needs to be cleansed, free from duplicates and missing data conditioned.</a:t>
            </a:r>
          </a:p>
          <a:p>
            <a:r>
              <a:rPr lang="en-US" sz="2400" dirty="0">
                <a:solidFill>
                  <a:schemeClr val="accent1"/>
                </a:solidFill>
              </a:rPr>
              <a:t>Data must be consumed in streamed fashion. This means that the system processing currently an event with timestamp </a:t>
            </a:r>
            <a:r>
              <a:rPr lang="en-US" sz="2400" dirty="0" err="1">
                <a:solidFill>
                  <a:schemeClr val="accent1"/>
                </a:solidFill>
              </a:rPr>
              <a:t>ts</a:t>
            </a:r>
            <a:r>
              <a:rPr lang="en-US" sz="2400" dirty="0">
                <a:solidFill>
                  <a:schemeClr val="accent1"/>
                </a:solidFill>
              </a:rPr>
              <a:t> can only work with events with timestamps smaller or equal to </a:t>
            </a:r>
            <a:r>
              <a:rPr lang="en-US" sz="2400" dirty="0" err="1">
                <a:solidFill>
                  <a:schemeClr val="accent1"/>
                </a:solidFill>
              </a:rPr>
              <a:t>ts</a:t>
            </a:r>
            <a:r>
              <a:rPr lang="en-US" sz="2400" dirty="0">
                <a:solidFill>
                  <a:schemeClr val="accent1"/>
                </a:solidFill>
              </a:rPr>
              <a:t>, i.e., those it has already seen.</a:t>
            </a:r>
          </a:p>
          <a:p>
            <a:r>
              <a:rPr lang="en-US" sz="2400" dirty="0">
                <a:solidFill>
                  <a:schemeClr val="accent1"/>
                </a:solidFill>
              </a:rPr>
              <a:t>Specifically, no precomputation based on the whole data set must be made.</a:t>
            </a:r>
          </a:p>
          <a:p>
            <a:endParaRPr lang="en-US" dirty="0"/>
          </a:p>
        </p:txBody>
      </p:sp>
    </p:spTree>
    <p:extLst>
      <p:ext uri="{BB962C8B-B14F-4D97-AF65-F5344CB8AC3E}">
        <p14:creationId xmlns:p14="http://schemas.microsoft.com/office/powerpoint/2010/main" val="2418726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49B8583-68D4-4FF8-9AC6-F6A191D12ECF}"/>
              </a:ext>
            </a:extLst>
          </p:cNvPr>
          <p:cNvSpPr/>
          <p:nvPr/>
        </p:nvSpPr>
        <p:spPr>
          <a:xfrm>
            <a:off x="1285880" y="3603589"/>
            <a:ext cx="2339626" cy="117363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47568E6B-438C-400C-8865-BBB826DDD4B1}"/>
              </a:ext>
            </a:extLst>
          </p:cNvPr>
          <p:cNvSpPr txBox="1"/>
          <p:nvPr/>
        </p:nvSpPr>
        <p:spPr>
          <a:xfrm>
            <a:off x="1724026" y="4004351"/>
            <a:ext cx="1219200" cy="369332"/>
          </a:xfrm>
          <a:prstGeom prst="rect">
            <a:avLst/>
          </a:prstGeom>
          <a:solidFill>
            <a:schemeClr val="bg2"/>
          </a:solidFill>
        </p:spPr>
        <p:txBody>
          <a:bodyPr wrap="square" rtlCol="0">
            <a:spAutoFit/>
          </a:bodyPr>
          <a:lstStyle/>
          <a:p>
            <a:r>
              <a:rPr lang="en-US" dirty="0"/>
              <a:t>Input Topic</a:t>
            </a:r>
          </a:p>
        </p:txBody>
      </p:sp>
      <p:sp>
        <p:nvSpPr>
          <p:cNvPr id="5" name="TextBox 4">
            <a:extLst>
              <a:ext uri="{FF2B5EF4-FFF2-40B4-BE49-F238E27FC236}">
                <a16:creationId xmlns:a16="http://schemas.microsoft.com/office/drawing/2014/main" id="{41A5B282-F362-4568-A473-12500A9E9B3B}"/>
              </a:ext>
            </a:extLst>
          </p:cNvPr>
          <p:cNvSpPr txBox="1"/>
          <p:nvPr/>
        </p:nvSpPr>
        <p:spPr>
          <a:xfrm>
            <a:off x="1560343" y="3152269"/>
            <a:ext cx="1790700" cy="369332"/>
          </a:xfrm>
          <a:prstGeom prst="rect">
            <a:avLst/>
          </a:prstGeom>
          <a:noFill/>
        </p:spPr>
        <p:txBody>
          <a:bodyPr wrap="square" rtlCol="0">
            <a:spAutoFit/>
          </a:bodyPr>
          <a:lstStyle/>
          <a:p>
            <a:r>
              <a:rPr lang="en-US" dirty="0"/>
              <a:t>Kafka Cluster</a:t>
            </a:r>
          </a:p>
        </p:txBody>
      </p:sp>
      <p:sp>
        <p:nvSpPr>
          <p:cNvPr id="7" name="Rectangle 6">
            <a:extLst>
              <a:ext uri="{FF2B5EF4-FFF2-40B4-BE49-F238E27FC236}">
                <a16:creationId xmlns:a16="http://schemas.microsoft.com/office/drawing/2014/main" id="{4E97489F-6192-4AD3-AFE4-07770214A6EB}"/>
              </a:ext>
            </a:extLst>
          </p:cNvPr>
          <p:cNvSpPr/>
          <p:nvPr/>
        </p:nvSpPr>
        <p:spPr>
          <a:xfrm>
            <a:off x="4908380" y="2719387"/>
            <a:ext cx="2695575" cy="81581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D7A309C-F612-4763-9899-BC4A7132B9A1}"/>
              </a:ext>
            </a:extLst>
          </p:cNvPr>
          <p:cNvSpPr/>
          <p:nvPr/>
        </p:nvSpPr>
        <p:spPr>
          <a:xfrm>
            <a:off x="4908381" y="4325422"/>
            <a:ext cx="2695575" cy="81581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951E0B-F7DA-46EB-AA29-E491795C741E}"/>
              </a:ext>
            </a:extLst>
          </p:cNvPr>
          <p:cNvSpPr/>
          <p:nvPr/>
        </p:nvSpPr>
        <p:spPr>
          <a:xfrm>
            <a:off x="5402177" y="2893457"/>
            <a:ext cx="1781175" cy="438151"/>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Processing_jobs</a:t>
            </a:r>
            <a:endParaRPr lang="en-US" dirty="0"/>
          </a:p>
        </p:txBody>
      </p:sp>
      <p:sp>
        <p:nvSpPr>
          <p:cNvPr id="13" name="Rectangle 12">
            <a:extLst>
              <a:ext uri="{FF2B5EF4-FFF2-40B4-BE49-F238E27FC236}">
                <a16:creationId xmlns:a16="http://schemas.microsoft.com/office/drawing/2014/main" id="{C5FE5005-D4DC-4820-B4C8-80A058F3A0A7}"/>
              </a:ext>
            </a:extLst>
          </p:cNvPr>
          <p:cNvSpPr/>
          <p:nvPr/>
        </p:nvSpPr>
        <p:spPr>
          <a:xfrm>
            <a:off x="5402178" y="4501419"/>
            <a:ext cx="1781175" cy="438151"/>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Processing_jobs</a:t>
            </a:r>
            <a:endParaRPr lang="en-US" dirty="0"/>
          </a:p>
        </p:txBody>
      </p:sp>
      <p:sp>
        <p:nvSpPr>
          <p:cNvPr id="14" name="TextBox 13">
            <a:extLst>
              <a:ext uri="{FF2B5EF4-FFF2-40B4-BE49-F238E27FC236}">
                <a16:creationId xmlns:a16="http://schemas.microsoft.com/office/drawing/2014/main" id="{1F1060B5-E1D6-4554-AE98-5F20D95DE428}"/>
              </a:ext>
            </a:extLst>
          </p:cNvPr>
          <p:cNvSpPr txBox="1"/>
          <p:nvPr/>
        </p:nvSpPr>
        <p:spPr>
          <a:xfrm>
            <a:off x="5430602" y="3929177"/>
            <a:ext cx="1595437" cy="277485"/>
          </a:xfrm>
          <a:prstGeom prst="rect">
            <a:avLst/>
          </a:prstGeom>
          <a:noFill/>
        </p:spPr>
        <p:txBody>
          <a:bodyPr wrap="square" rtlCol="0">
            <a:spAutoFit/>
          </a:bodyPr>
          <a:lstStyle/>
          <a:p>
            <a:r>
              <a:rPr lang="en-US" dirty="0"/>
              <a:t>Hadoop</a:t>
            </a:r>
          </a:p>
        </p:txBody>
      </p:sp>
      <p:sp>
        <p:nvSpPr>
          <p:cNvPr id="15" name="TextBox 14">
            <a:extLst>
              <a:ext uri="{FF2B5EF4-FFF2-40B4-BE49-F238E27FC236}">
                <a16:creationId xmlns:a16="http://schemas.microsoft.com/office/drawing/2014/main" id="{CF662669-5E68-43D1-B1A0-3D3A18E48357}"/>
              </a:ext>
            </a:extLst>
          </p:cNvPr>
          <p:cNvSpPr txBox="1"/>
          <p:nvPr/>
        </p:nvSpPr>
        <p:spPr>
          <a:xfrm>
            <a:off x="5325314" y="2298663"/>
            <a:ext cx="1766885" cy="277485"/>
          </a:xfrm>
          <a:prstGeom prst="rect">
            <a:avLst/>
          </a:prstGeom>
          <a:noFill/>
        </p:spPr>
        <p:txBody>
          <a:bodyPr wrap="square" rtlCol="0">
            <a:spAutoFit/>
          </a:bodyPr>
          <a:lstStyle/>
          <a:p>
            <a:r>
              <a:rPr lang="en-US" dirty="0"/>
              <a:t>Spark Streaming</a:t>
            </a:r>
          </a:p>
        </p:txBody>
      </p:sp>
      <p:sp>
        <p:nvSpPr>
          <p:cNvPr id="16" name="Flowchart: Magnetic Disk 15">
            <a:extLst>
              <a:ext uri="{FF2B5EF4-FFF2-40B4-BE49-F238E27FC236}">
                <a16:creationId xmlns:a16="http://schemas.microsoft.com/office/drawing/2014/main" id="{9BE74538-E90C-46AA-B543-3220E1A47669}"/>
              </a:ext>
            </a:extLst>
          </p:cNvPr>
          <p:cNvSpPr/>
          <p:nvPr/>
        </p:nvSpPr>
        <p:spPr>
          <a:xfrm>
            <a:off x="8661231" y="2919085"/>
            <a:ext cx="1800225" cy="2022453"/>
          </a:xfrm>
          <a:prstGeom prst="flowChartMagneticDisk">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ACA2D4C1-4AEC-4886-8822-9D710AE3396D}"/>
              </a:ext>
            </a:extLst>
          </p:cNvPr>
          <p:cNvSpPr/>
          <p:nvPr/>
        </p:nvSpPr>
        <p:spPr>
          <a:xfrm>
            <a:off x="8820774" y="3611468"/>
            <a:ext cx="1481137" cy="32919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a:t>Speed Table</a:t>
            </a:r>
          </a:p>
        </p:txBody>
      </p:sp>
      <p:sp>
        <p:nvSpPr>
          <p:cNvPr id="18" name="Rectangle 17">
            <a:extLst>
              <a:ext uri="{FF2B5EF4-FFF2-40B4-BE49-F238E27FC236}">
                <a16:creationId xmlns:a16="http://schemas.microsoft.com/office/drawing/2014/main" id="{12D62098-0489-4058-B1D5-A93048C86C3C}"/>
              </a:ext>
            </a:extLst>
          </p:cNvPr>
          <p:cNvSpPr/>
          <p:nvPr/>
        </p:nvSpPr>
        <p:spPr>
          <a:xfrm>
            <a:off x="8846969" y="4078195"/>
            <a:ext cx="1481137" cy="32919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a:t>Batch Table </a:t>
            </a:r>
          </a:p>
        </p:txBody>
      </p:sp>
      <p:cxnSp>
        <p:nvCxnSpPr>
          <p:cNvPr id="20" name="Straight Arrow Connector 19">
            <a:extLst>
              <a:ext uri="{FF2B5EF4-FFF2-40B4-BE49-F238E27FC236}">
                <a16:creationId xmlns:a16="http://schemas.microsoft.com/office/drawing/2014/main" id="{A7F595DF-ADC1-4CDE-8552-A7389955C020}"/>
              </a:ext>
            </a:extLst>
          </p:cNvPr>
          <p:cNvCxnSpPr>
            <a:cxnSpLocks/>
            <a:stCxn id="2" idx="3"/>
          </p:cNvCxnSpPr>
          <p:nvPr/>
        </p:nvCxnSpPr>
        <p:spPr>
          <a:xfrm flipV="1">
            <a:off x="3625506" y="3141283"/>
            <a:ext cx="1755604" cy="10491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1D33EF65-DCDC-43C1-BFF2-3B99CACF7F23}"/>
              </a:ext>
            </a:extLst>
          </p:cNvPr>
          <p:cNvSpPr/>
          <p:nvPr/>
        </p:nvSpPr>
        <p:spPr>
          <a:xfrm>
            <a:off x="8710613" y="2505023"/>
            <a:ext cx="1781175" cy="32919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a:t>Serving DB(s)</a:t>
            </a:r>
          </a:p>
        </p:txBody>
      </p:sp>
      <p:cxnSp>
        <p:nvCxnSpPr>
          <p:cNvPr id="28" name="Straight Arrow Connector 27">
            <a:extLst>
              <a:ext uri="{FF2B5EF4-FFF2-40B4-BE49-F238E27FC236}">
                <a16:creationId xmlns:a16="http://schemas.microsoft.com/office/drawing/2014/main" id="{5CD2A534-C960-4600-AC87-2E56E6B54EC4}"/>
              </a:ext>
            </a:extLst>
          </p:cNvPr>
          <p:cNvCxnSpPr>
            <a:cxnSpLocks/>
            <a:stCxn id="2" idx="3"/>
            <a:endCxn id="13" idx="1"/>
          </p:cNvCxnSpPr>
          <p:nvPr/>
        </p:nvCxnSpPr>
        <p:spPr>
          <a:xfrm>
            <a:off x="3625506" y="4190404"/>
            <a:ext cx="1776672" cy="530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75745B7-F99F-44F0-B2C2-DD1C7B51498B}"/>
              </a:ext>
            </a:extLst>
          </p:cNvPr>
          <p:cNvCxnSpPr>
            <a:cxnSpLocks/>
            <a:stCxn id="11" idx="3"/>
            <a:endCxn id="17" idx="1"/>
          </p:cNvCxnSpPr>
          <p:nvPr/>
        </p:nvCxnSpPr>
        <p:spPr>
          <a:xfrm>
            <a:off x="7183352" y="3112533"/>
            <a:ext cx="1637422" cy="6635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F3765BC1-2330-4C9A-BA79-E98E9D6459E0}"/>
              </a:ext>
            </a:extLst>
          </p:cNvPr>
          <p:cNvCxnSpPr>
            <a:cxnSpLocks/>
            <a:stCxn id="13" idx="3"/>
            <a:endCxn id="18" idx="1"/>
          </p:cNvCxnSpPr>
          <p:nvPr/>
        </p:nvCxnSpPr>
        <p:spPr>
          <a:xfrm flipV="1">
            <a:off x="7183353" y="4242790"/>
            <a:ext cx="1663616" cy="4777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Rectangle: Single Corner Rounded 49">
            <a:extLst>
              <a:ext uri="{FF2B5EF4-FFF2-40B4-BE49-F238E27FC236}">
                <a16:creationId xmlns:a16="http://schemas.microsoft.com/office/drawing/2014/main" id="{682ECDEB-0ACF-46B9-9D87-8CAE51C980C1}"/>
              </a:ext>
            </a:extLst>
          </p:cNvPr>
          <p:cNvSpPr/>
          <p:nvPr/>
        </p:nvSpPr>
        <p:spPr>
          <a:xfrm>
            <a:off x="10994856" y="3521601"/>
            <a:ext cx="847725" cy="678236"/>
          </a:xfrm>
          <a:prstGeom prst="round1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a:t>
            </a:r>
          </a:p>
        </p:txBody>
      </p:sp>
      <p:cxnSp>
        <p:nvCxnSpPr>
          <p:cNvPr id="52" name="Straight Arrow Connector 51">
            <a:extLst>
              <a:ext uri="{FF2B5EF4-FFF2-40B4-BE49-F238E27FC236}">
                <a16:creationId xmlns:a16="http://schemas.microsoft.com/office/drawing/2014/main" id="{83FCFD97-2B82-475A-A973-CFAA3489C9F4}"/>
              </a:ext>
            </a:extLst>
          </p:cNvPr>
          <p:cNvCxnSpPr>
            <a:stCxn id="17" idx="3"/>
            <a:endCxn id="50" idx="1"/>
          </p:cNvCxnSpPr>
          <p:nvPr/>
        </p:nvCxnSpPr>
        <p:spPr>
          <a:xfrm>
            <a:off x="10301911" y="3776063"/>
            <a:ext cx="692945" cy="846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3BB6390F-314A-4113-BA99-FC843B7A45FD}"/>
              </a:ext>
            </a:extLst>
          </p:cNvPr>
          <p:cNvCxnSpPr/>
          <p:nvPr/>
        </p:nvCxnSpPr>
        <p:spPr>
          <a:xfrm flipV="1">
            <a:off x="10420350" y="2762250"/>
            <a:ext cx="0" cy="95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C8ED1269-7B3B-4446-95F3-9699A273F10A}"/>
              </a:ext>
            </a:extLst>
          </p:cNvPr>
          <p:cNvCxnSpPr>
            <a:cxnSpLocks/>
          </p:cNvCxnSpPr>
          <p:nvPr/>
        </p:nvCxnSpPr>
        <p:spPr>
          <a:xfrm flipV="1">
            <a:off x="10301911" y="3901437"/>
            <a:ext cx="666750" cy="382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BFD946AB-B969-4424-903C-8435F9A520A5}"/>
              </a:ext>
            </a:extLst>
          </p:cNvPr>
          <p:cNvSpPr txBox="1"/>
          <p:nvPr/>
        </p:nvSpPr>
        <p:spPr>
          <a:xfrm>
            <a:off x="1285880" y="466725"/>
            <a:ext cx="3733792" cy="461665"/>
          </a:xfrm>
          <a:prstGeom prst="rect">
            <a:avLst/>
          </a:prstGeom>
          <a:noFill/>
        </p:spPr>
        <p:txBody>
          <a:bodyPr wrap="square" rtlCol="0">
            <a:spAutoFit/>
          </a:bodyPr>
          <a:lstStyle/>
          <a:p>
            <a:r>
              <a:rPr lang="en-US" sz="2400" b="1" dirty="0">
                <a:solidFill>
                  <a:schemeClr val="accent1"/>
                </a:solidFill>
              </a:rPr>
              <a:t>Lambda Architecture</a:t>
            </a:r>
          </a:p>
        </p:txBody>
      </p:sp>
    </p:spTree>
    <p:extLst>
      <p:ext uri="{BB962C8B-B14F-4D97-AF65-F5344CB8AC3E}">
        <p14:creationId xmlns:p14="http://schemas.microsoft.com/office/powerpoint/2010/main" val="1283135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34987" y="348859"/>
            <a:ext cx="5429175" cy="461665"/>
          </a:xfrm>
          <a:prstGeom prst="rect">
            <a:avLst/>
          </a:prstGeom>
          <a:noFill/>
        </p:spPr>
        <p:txBody>
          <a:bodyPr wrap="square" rtlCol="0">
            <a:spAutoFit/>
          </a:bodyPr>
          <a:lstStyle/>
          <a:p>
            <a:r>
              <a:rPr lang="en-US" sz="2400" b="1" dirty="0">
                <a:solidFill>
                  <a:schemeClr val="accent1"/>
                </a:solidFill>
              </a:rPr>
              <a:t>Why Lambda Architecture?</a:t>
            </a:r>
          </a:p>
        </p:txBody>
      </p:sp>
      <p:sp>
        <p:nvSpPr>
          <p:cNvPr id="60" name="TextBox 59"/>
          <p:cNvSpPr txBox="1"/>
          <p:nvPr/>
        </p:nvSpPr>
        <p:spPr>
          <a:xfrm>
            <a:off x="2034987" y="1127715"/>
            <a:ext cx="8027997" cy="3693319"/>
          </a:xfrm>
          <a:prstGeom prst="rect">
            <a:avLst/>
          </a:prstGeom>
          <a:noFill/>
        </p:spPr>
        <p:txBody>
          <a:bodyPr wrap="square" rtlCol="0">
            <a:spAutoFit/>
          </a:bodyPr>
          <a:lstStyle/>
          <a:p>
            <a:pPr>
              <a:buClr>
                <a:schemeClr val="accent1"/>
              </a:buClr>
            </a:pPr>
            <a:r>
              <a:rPr lang="en-US" b="1" dirty="0">
                <a:solidFill>
                  <a:schemeClr val="accent1"/>
                </a:solidFill>
              </a:rPr>
              <a:t> </a:t>
            </a:r>
          </a:p>
          <a:p>
            <a:pPr marL="285750" indent="-285750">
              <a:buClr>
                <a:schemeClr val="accent1"/>
              </a:buClr>
              <a:buFont typeface="Arial" charset="0"/>
              <a:buChar char="•"/>
            </a:pPr>
            <a:r>
              <a:rPr lang="en-US" sz="2400" dirty="0">
                <a:solidFill>
                  <a:schemeClr val="accent1"/>
                </a:solidFill>
              </a:rPr>
              <a:t>Streaming systems were relegated to niche market of providing </a:t>
            </a:r>
            <a:r>
              <a:rPr lang="en-US" sz="2400" b="1" dirty="0">
                <a:solidFill>
                  <a:schemeClr val="accent1"/>
                </a:solidFill>
              </a:rPr>
              <a:t>low-latency</a:t>
            </a:r>
            <a:r>
              <a:rPr lang="en-US" sz="2400" dirty="0">
                <a:solidFill>
                  <a:schemeClr val="accent1"/>
                </a:solidFill>
              </a:rPr>
              <a:t>, </a:t>
            </a:r>
            <a:r>
              <a:rPr lang="en-US" sz="2400" b="1" dirty="0">
                <a:solidFill>
                  <a:schemeClr val="accent1"/>
                </a:solidFill>
              </a:rPr>
              <a:t>approximate / inaccurate / speculative</a:t>
            </a:r>
            <a:r>
              <a:rPr lang="en-US" sz="2400" dirty="0">
                <a:solidFill>
                  <a:schemeClr val="accent1"/>
                </a:solidFill>
              </a:rPr>
              <a:t> results</a:t>
            </a:r>
          </a:p>
          <a:p>
            <a:pPr marL="285750" indent="-285750">
              <a:buClr>
                <a:schemeClr val="accent1"/>
              </a:buClr>
              <a:buFont typeface="Arial" charset="0"/>
              <a:buChar char="•"/>
            </a:pPr>
            <a:endParaRPr lang="en-US" sz="2400" dirty="0">
              <a:solidFill>
                <a:schemeClr val="accent1"/>
              </a:solidFill>
            </a:endParaRPr>
          </a:p>
          <a:p>
            <a:pPr marL="285750" indent="-285750">
              <a:buClr>
                <a:schemeClr val="accent1"/>
              </a:buClr>
              <a:buFont typeface="Arial" charset="0"/>
              <a:buChar char="•"/>
            </a:pPr>
            <a:r>
              <a:rPr lang="en-US" sz="2400" dirty="0">
                <a:solidFill>
                  <a:schemeClr val="accent1"/>
                </a:solidFill>
              </a:rPr>
              <a:t>Requires a more </a:t>
            </a:r>
            <a:r>
              <a:rPr lang="en-US" sz="2400" b="1" dirty="0">
                <a:solidFill>
                  <a:schemeClr val="accent1"/>
                </a:solidFill>
              </a:rPr>
              <a:t>capable batch system to provide eventually correct </a:t>
            </a:r>
            <a:r>
              <a:rPr lang="en-US" sz="2400" dirty="0">
                <a:solidFill>
                  <a:schemeClr val="accent1"/>
                </a:solidFill>
              </a:rPr>
              <a:t>results</a:t>
            </a:r>
          </a:p>
          <a:p>
            <a:pPr marL="285750" indent="-285750">
              <a:buClr>
                <a:schemeClr val="accent1"/>
              </a:buClr>
              <a:buFont typeface="Arial" charset="0"/>
              <a:buChar char="•"/>
            </a:pPr>
            <a:endParaRPr lang="en-US" sz="2400" dirty="0">
              <a:solidFill>
                <a:schemeClr val="accent1"/>
              </a:solidFill>
            </a:endParaRPr>
          </a:p>
          <a:p>
            <a:pPr marL="285750" indent="-285750">
              <a:buClr>
                <a:schemeClr val="accent1"/>
              </a:buClr>
              <a:buFont typeface="Arial" charset="0"/>
              <a:buChar char="•"/>
            </a:pPr>
            <a:r>
              <a:rPr lang="en-US" sz="2400" dirty="0">
                <a:solidFill>
                  <a:schemeClr val="accent1"/>
                </a:solidFill>
              </a:rPr>
              <a:t>When failures happened in streaming, events gone. However, batch handles failures just fine</a:t>
            </a:r>
          </a:p>
        </p:txBody>
      </p:sp>
    </p:spTree>
    <p:extLst>
      <p:ext uri="{BB962C8B-B14F-4D97-AF65-F5344CB8AC3E}">
        <p14:creationId xmlns:p14="http://schemas.microsoft.com/office/powerpoint/2010/main" val="1660800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34987" y="348859"/>
            <a:ext cx="4851660" cy="461665"/>
          </a:xfrm>
          <a:prstGeom prst="rect">
            <a:avLst/>
          </a:prstGeom>
          <a:noFill/>
        </p:spPr>
        <p:txBody>
          <a:bodyPr wrap="square" rtlCol="0">
            <a:spAutoFit/>
          </a:bodyPr>
          <a:lstStyle/>
          <a:p>
            <a:r>
              <a:rPr lang="en-US" sz="2400" b="1" dirty="0">
                <a:solidFill>
                  <a:schemeClr val="accent1"/>
                </a:solidFill>
              </a:rPr>
              <a:t>Lambda Architecture In Layers</a:t>
            </a:r>
          </a:p>
        </p:txBody>
      </p:sp>
      <p:pic>
        <p:nvPicPr>
          <p:cNvPr id="55" name="Picture 54"/>
          <p:cNvPicPr>
            <a:picLocks noChangeAspect="1"/>
          </p:cNvPicPr>
          <p:nvPr/>
        </p:nvPicPr>
        <p:blipFill>
          <a:blip r:embed="rId2"/>
          <a:stretch>
            <a:fillRect/>
          </a:stretch>
        </p:blipFill>
        <p:spPr>
          <a:xfrm>
            <a:off x="2664137" y="1347536"/>
            <a:ext cx="6822419" cy="3888779"/>
          </a:xfrm>
          <a:prstGeom prst="rect">
            <a:avLst/>
          </a:prstGeom>
        </p:spPr>
      </p:pic>
    </p:spTree>
    <p:extLst>
      <p:ext uri="{BB962C8B-B14F-4D97-AF65-F5344CB8AC3E}">
        <p14:creationId xmlns:p14="http://schemas.microsoft.com/office/powerpoint/2010/main" val="862766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34987" y="348859"/>
            <a:ext cx="5800436" cy="461665"/>
          </a:xfrm>
          <a:prstGeom prst="rect">
            <a:avLst/>
          </a:prstGeom>
          <a:noFill/>
        </p:spPr>
        <p:txBody>
          <a:bodyPr wrap="square" rtlCol="0">
            <a:spAutoFit/>
          </a:bodyPr>
          <a:lstStyle/>
          <a:p>
            <a:r>
              <a:rPr lang="en-US" sz="2400" b="1" dirty="0">
                <a:solidFill>
                  <a:schemeClr val="accent1"/>
                </a:solidFill>
              </a:rPr>
              <a:t>Lambda Architecture Good and Bad</a:t>
            </a:r>
          </a:p>
        </p:txBody>
      </p:sp>
      <p:sp>
        <p:nvSpPr>
          <p:cNvPr id="60" name="TextBox 59"/>
          <p:cNvSpPr txBox="1"/>
          <p:nvPr/>
        </p:nvSpPr>
        <p:spPr>
          <a:xfrm>
            <a:off x="2034988" y="1415155"/>
            <a:ext cx="8007371" cy="3416320"/>
          </a:xfrm>
          <a:prstGeom prst="rect">
            <a:avLst/>
          </a:prstGeom>
          <a:noFill/>
        </p:spPr>
        <p:txBody>
          <a:bodyPr wrap="square" rtlCol="0">
            <a:spAutoFit/>
          </a:bodyPr>
          <a:lstStyle/>
          <a:p>
            <a:r>
              <a:rPr lang="en-US" sz="2400" dirty="0">
                <a:solidFill>
                  <a:schemeClr val="accent1"/>
                </a:solidFill>
              </a:rPr>
              <a:t>Good:</a:t>
            </a:r>
          </a:p>
          <a:p>
            <a:pPr marL="342900" indent="-342900">
              <a:buFont typeface="Arial" charset="0"/>
              <a:buChar char="•"/>
            </a:pPr>
            <a:r>
              <a:rPr lang="en-US" sz="2400" dirty="0">
                <a:solidFill>
                  <a:schemeClr val="accent1"/>
                </a:solidFill>
              </a:rPr>
              <a:t>Retain data (</a:t>
            </a:r>
            <a:r>
              <a:rPr lang="en-US" sz="2400" b="1" dirty="0">
                <a:solidFill>
                  <a:schemeClr val="accent1"/>
                </a:solidFill>
              </a:rPr>
              <a:t>persistent</a:t>
            </a:r>
            <a:r>
              <a:rPr lang="en-US" sz="2400" dirty="0">
                <a:solidFill>
                  <a:schemeClr val="accent1"/>
                </a:solidFill>
              </a:rPr>
              <a:t>)</a:t>
            </a:r>
          </a:p>
          <a:p>
            <a:pPr marL="342900" indent="-342900">
              <a:buFont typeface="Arial" charset="0"/>
              <a:buChar char="•"/>
            </a:pPr>
            <a:r>
              <a:rPr lang="en-US" sz="2400" dirty="0">
                <a:solidFill>
                  <a:schemeClr val="accent1"/>
                </a:solidFill>
              </a:rPr>
              <a:t>Reprocessing data (</a:t>
            </a:r>
            <a:r>
              <a:rPr lang="en-US" sz="2400" b="1" dirty="0" err="1">
                <a:solidFill>
                  <a:schemeClr val="accent1"/>
                </a:solidFill>
              </a:rPr>
              <a:t>replayable</a:t>
            </a:r>
            <a:r>
              <a:rPr lang="en-US" sz="2400" dirty="0">
                <a:solidFill>
                  <a:schemeClr val="accent1"/>
                </a:solidFill>
              </a:rPr>
              <a:t>)</a:t>
            </a:r>
          </a:p>
          <a:p>
            <a:pPr marL="342900" indent="-342900">
              <a:buFont typeface="Arial" charset="0"/>
              <a:buChar char="•"/>
            </a:pPr>
            <a:r>
              <a:rPr lang="en-US" sz="2400" dirty="0">
                <a:solidFill>
                  <a:schemeClr val="accent1"/>
                </a:solidFill>
              </a:rPr>
              <a:t>Approximate results from streaming + eventually correct from batch </a:t>
            </a:r>
          </a:p>
          <a:p>
            <a:endParaRPr lang="en-US" sz="2400" dirty="0">
              <a:solidFill>
                <a:schemeClr val="accent1"/>
              </a:solidFill>
            </a:endParaRPr>
          </a:p>
          <a:p>
            <a:r>
              <a:rPr lang="en-US" sz="2400" dirty="0">
                <a:solidFill>
                  <a:schemeClr val="accent1"/>
                </a:solidFill>
              </a:rPr>
              <a:t>Bad:</a:t>
            </a:r>
          </a:p>
          <a:p>
            <a:pPr marL="342900" indent="-342900">
              <a:buFont typeface="Arial" charset="0"/>
              <a:buChar char="•"/>
            </a:pPr>
            <a:r>
              <a:rPr lang="en-US" sz="2400" dirty="0">
                <a:solidFill>
                  <a:schemeClr val="accent1"/>
                </a:solidFill>
              </a:rPr>
              <a:t>Two code bases, two complex systems</a:t>
            </a:r>
          </a:p>
          <a:p>
            <a:pPr marL="342900" indent="-342900">
              <a:buFont typeface="Arial" charset="0"/>
              <a:buChar char="•"/>
            </a:pPr>
            <a:r>
              <a:rPr lang="en-US" sz="2400" dirty="0">
                <a:solidFill>
                  <a:schemeClr val="accent1"/>
                </a:solidFill>
              </a:rPr>
              <a:t>Hard to maintain and evolve</a:t>
            </a:r>
          </a:p>
        </p:txBody>
      </p:sp>
    </p:spTree>
    <p:extLst>
      <p:ext uri="{BB962C8B-B14F-4D97-AF65-F5344CB8AC3E}">
        <p14:creationId xmlns:p14="http://schemas.microsoft.com/office/powerpoint/2010/main" val="1231819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97995" y="336954"/>
            <a:ext cx="6605018" cy="461665"/>
          </a:xfrm>
          <a:prstGeom prst="rect">
            <a:avLst/>
          </a:prstGeom>
          <a:noFill/>
        </p:spPr>
        <p:txBody>
          <a:bodyPr wrap="square" rtlCol="0">
            <a:spAutoFit/>
          </a:bodyPr>
          <a:lstStyle/>
          <a:p>
            <a:r>
              <a:rPr lang="en-US" sz="2400" b="1" dirty="0">
                <a:solidFill>
                  <a:schemeClr val="accent1"/>
                </a:solidFill>
              </a:rPr>
              <a:t>Proposed Solution Architecture for Production</a:t>
            </a:r>
          </a:p>
        </p:txBody>
      </p:sp>
      <p:pic>
        <p:nvPicPr>
          <p:cNvPr id="3" name="Picture 2"/>
          <p:cNvPicPr>
            <a:picLocks noChangeAspect="1"/>
          </p:cNvPicPr>
          <p:nvPr/>
        </p:nvPicPr>
        <p:blipFill>
          <a:blip r:embed="rId2"/>
          <a:stretch>
            <a:fillRect/>
          </a:stretch>
        </p:blipFill>
        <p:spPr>
          <a:xfrm>
            <a:off x="1661305" y="807497"/>
            <a:ext cx="8353353" cy="5844679"/>
          </a:xfrm>
          <a:prstGeom prst="rect">
            <a:avLst/>
          </a:prstGeom>
        </p:spPr>
      </p:pic>
    </p:spTree>
    <p:extLst>
      <p:ext uri="{BB962C8B-B14F-4D97-AF65-F5344CB8AC3E}">
        <p14:creationId xmlns:p14="http://schemas.microsoft.com/office/powerpoint/2010/main" val="8854538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D4A5F-B94B-4F52-811D-E66998BDF32C}"/>
              </a:ext>
            </a:extLst>
          </p:cNvPr>
          <p:cNvSpPr>
            <a:spLocks noGrp="1"/>
          </p:cNvSpPr>
          <p:nvPr>
            <p:ph type="ctrTitle"/>
          </p:nvPr>
        </p:nvSpPr>
        <p:spPr>
          <a:xfrm>
            <a:off x="1343025" y="428625"/>
            <a:ext cx="9086850" cy="561975"/>
          </a:xfrm>
        </p:spPr>
        <p:txBody>
          <a:bodyPr/>
          <a:lstStyle/>
          <a:p>
            <a:r>
              <a:rPr lang="en-US" sz="2400" b="1" dirty="0">
                <a:solidFill>
                  <a:schemeClr val="accent1"/>
                </a:solidFill>
                <a:latin typeface="+mn-lt"/>
                <a:ea typeface="+mn-ea"/>
                <a:cs typeface="+mn-cs"/>
              </a:rPr>
              <a:t>POC Set up </a:t>
            </a:r>
          </a:p>
        </p:txBody>
      </p:sp>
      <p:graphicFrame>
        <p:nvGraphicFramePr>
          <p:cNvPr id="4" name="Table 3">
            <a:extLst>
              <a:ext uri="{FF2B5EF4-FFF2-40B4-BE49-F238E27FC236}">
                <a16:creationId xmlns:a16="http://schemas.microsoft.com/office/drawing/2014/main" id="{28E72592-A50C-4231-B4E4-B8EF43E08B15}"/>
              </a:ext>
            </a:extLst>
          </p:cNvPr>
          <p:cNvGraphicFramePr>
            <a:graphicFrameLocks noGrp="1"/>
          </p:cNvGraphicFramePr>
          <p:nvPr>
            <p:extLst>
              <p:ext uri="{D42A27DB-BD31-4B8C-83A1-F6EECF244321}">
                <p14:modId xmlns:p14="http://schemas.microsoft.com/office/powerpoint/2010/main" val="2668029233"/>
              </p:ext>
            </p:extLst>
          </p:nvPr>
        </p:nvGraphicFramePr>
        <p:xfrm>
          <a:off x="1971675" y="1910290"/>
          <a:ext cx="4048125" cy="3970868"/>
        </p:xfrm>
        <a:graphic>
          <a:graphicData uri="http://schemas.openxmlformats.org/drawingml/2006/table">
            <a:tbl>
              <a:tblPr firstRow="1" bandRow="1">
                <a:tableStyleId>{5C22544A-7EE6-4342-B048-85BDC9FD1C3A}</a:tableStyleId>
              </a:tblPr>
              <a:tblGrid>
                <a:gridCol w="4048125">
                  <a:extLst>
                    <a:ext uri="{9D8B030D-6E8A-4147-A177-3AD203B41FA5}">
                      <a16:colId xmlns:a16="http://schemas.microsoft.com/office/drawing/2014/main" val="120662001"/>
                    </a:ext>
                  </a:extLst>
                </a:gridCol>
              </a:tblGrid>
              <a:tr h="665427">
                <a:tc>
                  <a:txBody>
                    <a:bodyPr/>
                    <a:lstStyle/>
                    <a:p>
                      <a:pPr marL="285750" indent="-285750">
                        <a:buFont typeface="Arial" panose="020B0604020202020204" pitchFamily="34" charset="0"/>
                        <a:buChar char="•"/>
                      </a:pPr>
                      <a:r>
                        <a:rPr lang="en-US" dirty="0">
                          <a:solidFill>
                            <a:schemeClr val="tx1"/>
                          </a:solidFill>
                        </a:rPr>
                        <a:t>Architecture</a:t>
                      </a:r>
                    </a:p>
                  </a:txBody>
                  <a:tcPr>
                    <a:solidFill>
                      <a:schemeClr val="accent1">
                        <a:lumMod val="40000"/>
                        <a:lumOff val="60000"/>
                      </a:schemeClr>
                    </a:solidFill>
                  </a:tcPr>
                </a:tc>
                <a:extLst>
                  <a:ext uri="{0D108BD9-81ED-4DB2-BD59-A6C34878D82A}">
                    <a16:rowId xmlns:a16="http://schemas.microsoft.com/office/drawing/2014/main" val="3226753521"/>
                  </a:ext>
                </a:extLst>
              </a:tr>
              <a:tr h="643733">
                <a:tc>
                  <a:txBody>
                    <a:bodyPr/>
                    <a:lstStyle/>
                    <a:p>
                      <a:pPr marL="285750" indent="-285750" algn="l" defTabSz="914400" rtl="0" eaLnBrk="1" latinLnBrk="0" hangingPunct="1">
                        <a:buFont typeface="Arial" panose="020B0604020202020204" pitchFamily="34" charset="0"/>
                        <a:buChar char="•"/>
                      </a:pPr>
                      <a:r>
                        <a:rPr lang="en-US" sz="1800" b="1" kern="1200" dirty="0">
                          <a:solidFill>
                            <a:schemeClr val="tx1"/>
                          </a:solidFill>
                          <a:latin typeface="+mn-lt"/>
                          <a:ea typeface="+mn-ea"/>
                          <a:cs typeface="+mn-cs"/>
                        </a:rPr>
                        <a:t>Environment Set up/Code</a:t>
                      </a:r>
                    </a:p>
                  </a:txBody>
                  <a:tcPr/>
                </a:tc>
                <a:extLst>
                  <a:ext uri="{0D108BD9-81ED-4DB2-BD59-A6C34878D82A}">
                    <a16:rowId xmlns:a16="http://schemas.microsoft.com/office/drawing/2014/main" val="1426987458"/>
                  </a:ext>
                </a:extLst>
              </a:tr>
              <a:tr h="665427">
                <a:tc>
                  <a:txBody>
                    <a:bodyPr/>
                    <a:lstStyle/>
                    <a:p>
                      <a:pPr marL="285750" indent="-285750" algn="l" defTabSz="914400" rtl="0" eaLnBrk="1" latinLnBrk="0" hangingPunct="1">
                        <a:buFont typeface="Arial" panose="020B0604020202020204" pitchFamily="34" charset="0"/>
                        <a:buChar char="•"/>
                      </a:pPr>
                      <a:r>
                        <a:rPr lang="en-US" sz="1800" b="1" kern="1200" dirty="0">
                          <a:solidFill>
                            <a:schemeClr val="tx1"/>
                          </a:solidFill>
                          <a:latin typeface="+mn-lt"/>
                          <a:ea typeface="+mn-ea"/>
                          <a:cs typeface="+mn-cs"/>
                        </a:rPr>
                        <a:t>Data Cleaning </a:t>
                      </a:r>
                    </a:p>
                  </a:txBody>
                  <a:tcPr/>
                </a:tc>
                <a:extLst>
                  <a:ext uri="{0D108BD9-81ED-4DB2-BD59-A6C34878D82A}">
                    <a16:rowId xmlns:a16="http://schemas.microsoft.com/office/drawing/2014/main" val="943091133"/>
                  </a:ext>
                </a:extLst>
              </a:tr>
              <a:tr h="665427">
                <a:tc>
                  <a:txBody>
                    <a:bodyPr/>
                    <a:lstStyle/>
                    <a:p>
                      <a:pPr marL="285750" indent="-285750" algn="l" defTabSz="914400" rtl="0" eaLnBrk="1" latinLnBrk="0" hangingPunct="1">
                        <a:buFont typeface="Arial" panose="020B0604020202020204" pitchFamily="34" charset="0"/>
                        <a:buChar char="•"/>
                      </a:pPr>
                      <a:r>
                        <a:rPr lang="en-US" sz="1800" b="1" kern="1200" dirty="0">
                          <a:solidFill>
                            <a:schemeClr val="tx1"/>
                          </a:solidFill>
                          <a:latin typeface="+mn-lt"/>
                          <a:ea typeface="+mn-ea"/>
                          <a:cs typeface="+mn-cs"/>
                        </a:rPr>
                        <a:t>Performance </a:t>
                      </a:r>
                    </a:p>
                  </a:txBody>
                  <a:tcPr/>
                </a:tc>
                <a:extLst>
                  <a:ext uri="{0D108BD9-81ED-4DB2-BD59-A6C34878D82A}">
                    <a16:rowId xmlns:a16="http://schemas.microsoft.com/office/drawing/2014/main" val="3809351593"/>
                  </a:ext>
                </a:extLst>
              </a:tr>
              <a:tr h="665427">
                <a:tc>
                  <a:txBody>
                    <a:bodyPr/>
                    <a:lstStyle/>
                    <a:p>
                      <a:pPr marL="285750" indent="-285750" algn="l" defTabSz="914400" rtl="0" eaLnBrk="1" latinLnBrk="0" hangingPunct="1">
                        <a:buFont typeface="Arial" panose="020B0604020202020204" pitchFamily="34" charset="0"/>
                        <a:buChar char="•"/>
                      </a:pPr>
                      <a:r>
                        <a:rPr lang="en-US" sz="1800" b="1" kern="1200" dirty="0">
                          <a:solidFill>
                            <a:schemeClr val="tx1"/>
                          </a:solidFill>
                          <a:latin typeface="+mn-lt"/>
                          <a:ea typeface="+mn-ea"/>
                          <a:cs typeface="+mn-cs"/>
                        </a:rPr>
                        <a:t>Complete Code</a:t>
                      </a:r>
                    </a:p>
                  </a:txBody>
                  <a:tcPr/>
                </a:tc>
                <a:extLst>
                  <a:ext uri="{0D108BD9-81ED-4DB2-BD59-A6C34878D82A}">
                    <a16:rowId xmlns:a16="http://schemas.microsoft.com/office/drawing/2014/main" val="2004867054"/>
                  </a:ext>
                </a:extLst>
              </a:tr>
              <a:tr h="665427">
                <a:tc>
                  <a:txBody>
                    <a:bodyPr/>
                    <a:lstStyle/>
                    <a:p>
                      <a:pPr marL="285750" indent="-285750" algn="l" defTabSz="914400" rtl="0" eaLnBrk="1" latinLnBrk="0" hangingPunct="1">
                        <a:buFont typeface="Arial" panose="020B0604020202020204" pitchFamily="34" charset="0"/>
                        <a:buChar char="•"/>
                      </a:pPr>
                      <a:r>
                        <a:rPr lang="en-US" sz="1800" b="1" kern="1200" dirty="0">
                          <a:solidFill>
                            <a:schemeClr val="tx1"/>
                          </a:solidFill>
                          <a:latin typeface="+mn-lt"/>
                          <a:ea typeface="+mn-ea"/>
                          <a:cs typeface="+mn-cs"/>
                        </a:rPr>
                        <a:t>Result</a:t>
                      </a:r>
                    </a:p>
                  </a:txBody>
                  <a:tcPr/>
                </a:tc>
                <a:extLst>
                  <a:ext uri="{0D108BD9-81ED-4DB2-BD59-A6C34878D82A}">
                    <a16:rowId xmlns:a16="http://schemas.microsoft.com/office/drawing/2014/main" val="3433463133"/>
                  </a:ext>
                </a:extLst>
              </a:tr>
            </a:tbl>
          </a:graphicData>
        </a:graphic>
      </p:graphicFrame>
    </p:spTree>
    <p:extLst>
      <p:ext uri="{BB962C8B-B14F-4D97-AF65-F5344CB8AC3E}">
        <p14:creationId xmlns:p14="http://schemas.microsoft.com/office/powerpoint/2010/main" val="2485695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6E0B8-5D2B-4CCF-8750-12CBEEDAA5BE}"/>
              </a:ext>
            </a:extLst>
          </p:cNvPr>
          <p:cNvSpPr>
            <a:spLocks noGrp="1"/>
          </p:cNvSpPr>
          <p:nvPr>
            <p:ph type="title"/>
          </p:nvPr>
        </p:nvSpPr>
        <p:spPr>
          <a:xfrm>
            <a:off x="838200" y="365125"/>
            <a:ext cx="10448925" cy="568325"/>
          </a:xfrm>
        </p:spPr>
        <p:txBody>
          <a:bodyPr/>
          <a:lstStyle/>
          <a:p>
            <a:r>
              <a:rPr lang="en-US" sz="2400" b="1" dirty="0">
                <a:solidFill>
                  <a:schemeClr val="accent1"/>
                </a:solidFill>
                <a:latin typeface="+mn-lt"/>
                <a:ea typeface="+mn-ea"/>
                <a:cs typeface="+mn-cs"/>
              </a:rPr>
              <a:t>                                                             Solution Steps</a:t>
            </a:r>
          </a:p>
        </p:txBody>
      </p:sp>
      <p:sp>
        <p:nvSpPr>
          <p:cNvPr id="3" name="Content Placeholder 2">
            <a:extLst>
              <a:ext uri="{FF2B5EF4-FFF2-40B4-BE49-F238E27FC236}">
                <a16:creationId xmlns:a16="http://schemas.microsoft.com/office/drawing/2014/main" id="{9BCF85DF-5542-4DDB-98C9-C52048C74DC8}"/>
              </a:ext>
            </a:extLst>
          </p:cNvPr>
          <p:cNvSpPr>
            <a:spLocks noGrp="1"/>
          </p:cNvSpPr>
          <p:nvPr>
            <p:ph idx="1"/>
          </p:nvPr>
        </p:nvSpPr>
        <p:spPr>
          <a:xfrm>
            <a:off x="838200" y="1168399"/>
            <a:ext cx="10515600" cy="4746625"/>
          </a:xfrm>
        </p:spPr>
        <p:txBody>
          <a:bodyPr>
            <a:normAutofit/>
          </a:bodyPr>
          <a:lstStyle/>
          <a:p>
            <a:r>
              <a:rPr lang="en-US" sz="1800" dirty="0"/>
              <a:t>Downloaded Data unzipped it in a folder .</a:t>
            </a:r>
          </a:p>
          <a:p>
            <a:r>
              <a:rPr lang="en-US" sz="1800" dirty="0"/>
              <a:t>Created a Unix script which read N number of records from the flat file and give it to Kafka Producer in every 5 seconds</a:t>
            </a:r>
          </a:p>
          <a:p>
            <a:r>
              <a:rPr lang="en-US" sz="1800" dirty="0"/>
              <a:t>Kafka Producer Gives data to spark streaming in every 5 seconds in a mini batch</a:t>
            </a:r>
          </a:p>
          <a:p>
            <a:r>
              <a:rPr lang="en-US" sz="1800" dirty="0"/>
              <a:t>Spark Streaming take the input from Kafka Producer </a:t>
            </a:r>
          </a:p>
          <a:p>
            <a:r>
              <a:rPr lang="en-US" sz="1800" dirty="0"/>
              <a:t>It stores the data in HDFS in parquet file format (snappy compression can also be used to save the space)</a:t>
            </a:r>
          </a:p>
          <a:p>
            <a:r>
              <a:rPr lang="en-US" sz="1800" dirty="0"/>
              <a:t>Then  there is check for every hour Once one hour is completed it aggregates the data and store it into another Destination in HDFS (parquet file format)</a:t>
            </a:r>
          </a:p>
          <a:p>
            <a:r>
              <a:rPr lang="en-US" sz="1800" dirty="0"/>
              <a:t>This hour data is compared with the history data for this particular  households energy consumption with the history data  of the households and do the comparison of this hours total energy consumption with the history of 1STD+Mean if it is greater than 1 else 0</a:t>
            </a:r>
          </a:p>
          <a:p>
            <a:r>
              <a:rPr lang="en-US" sz="1800" dirty="0"/>
              <a:t>Similarly same comparison is done for alert type irrespective of household but that hours energy comparison in history </a:t>
            </a:r>
          </a:p>
          <a:p>
            <a:r>
              <a:rPr lang="en-US" sz="1800" dirty="0"/>
              <a:t>Final result of alert1 and alert 2 is stored in My SQL table which can be retrieved by the end users.</a:t>
            </a:r>
          </a:p>
          <a:p>
            <a:endParaRPr lang="en-US" sz="1800" dirty="0"/>
          </a:p>
        </p:txBody>
      </p:sp>
    </p:spTree>
    <p:extLst>
      <p:ext uri="{BB962C8B-B14F-4D97-AF65-F5344CB8AC3E}">
        <p14:creationId xmlns:p14="http://schemas.microsoft.com/office/powerpoint/2010/main" val="39117464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3419</TotalTime>
  <Words>685</Words>
  <Application>Microsoft Office PowerPoint</Application>
  <PresentationFormat>Widescreen</PresentationFormat>
  <Paragraphs>168</Paragraphs>
  <Slides>15</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0" baseType="lpstr">
      <vt:lpstr>Arial</vt:lpstr>
      <vt:lpstr>Calibri</vt:lpstr>
      <vt:lpstr>Calibri Light</vt:lpstr>
      <vt:lpstr>Office Theme</vt:lpstr>
      <vt:lpstr>Package</vt:lpstr>
      <vt:lpstr>Problem Statement</vt:lpstr>
      <vt:lpstr>Requirement</vt:lpstr>
      <vt:lpstr>PowerPoint Presentation</vt:lpstr>
      <vt:lpstr>PowerPoint Presentation</vt:lpstr>
      <vt:lpstr>PowerPoint Presentation</vt:lpstr>
      <vt:lpstr>PowerPoint Presentation</vt:lpstr>
      <vt:lpstr>PowerPoint Presentation</vt:lpstr>
      <vt:lpstr>POC Set up </vt:lpstr>
      <vt:lpstr>                                                             Solution Steps</vt:lpstr>
      <vt:lpstr>PowerPoint Presentation</vt:lpstr>
      <vt:lpstr>PowerPoint Presentation</vt:lpstr>
      <vt:lpstr>PowerPoint Presentation</vt:lpstr>
      <vt:lpstr>Data Cleaning </vt:lpstr>
      <vt:lpstr>Sample Result for Alert Type1</vt:lpstr>
      <vt:lpstr>Sample Result for Alert Type2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Singh, Shorveer</dc:creator>
  <cp:lastModifiedBy>Singh, Shorveer</cp:lastModifiedBy>
  <cp:revision>33</cp:revision>
  <dcterms:created xsi:type="dcterms:W3CDTF">2018-07-12T16:09:15Z</dcterms:created>
  <dcterms:modified xsi:type="dcterms:W3CDTF">2018-07-15T15:03:24Z</dcterms:modified>
</cp:coreProperties>
</file>

<file path=docProps/thumbnail.jpeg>
</file>